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34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81F1-12C6-48C0-8D59-E78B01F515BF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3925C-1E12-44C5-86A1-9903DEA24B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34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25C-1E12-44C5-86A1-9903DEA24B4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25C-1E12-44C5-86A1-9903DEA24B48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96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D092-3F00-40C0-90C1-51CDD17F1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BEB9F-2914-474E-AD77-9D350C4E1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05EE-1117-4B4D-9BE9-028207F8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7D69-C0C0-4719-AE55-52308C52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BA94-7B2D-4BA0-99BE-9F42F68F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98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64D0-E7B9-4BCE-BA36-69ABD06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0D9E6-9E28-48CD-8559-0BD55EEA4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964-D7A3-4844-9B06-446A8FCB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496BF-BCEE-44D7-B62F-FCA3982E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8D13-9666-4C04-BDDD-36F3904B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37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F67A5-D8A8-4DE4-9F38-02ADD7A02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02290-4044-4D1E-861B-33225CDF4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1469-D6D3-4B1A-A52C-CE0CA19B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EA9DF-6C99-4EBF-B32B-085C5438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A169-F441-4692-BB87-5B33AFAB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11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8750-D5A2-48E5-83E6-6203753A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446B5-3AB6-4814-A7B7-A16390D3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8B35-F891-49BE-86DC-A9919DDF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CD3B-AEC3-49F5-961D-86E2CA9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D66F-9B84-4ADD-97B8-9B4C46B8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4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BBFF-9BC5-423D-A957-339E0750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976EA-3930-4807-B20D-A93E1EA4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0E25-26F6-4EB3-B7AE-5EE7C8E2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999A-8992-41A1-A1CD-65BEE90A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3EF6-A21A-4EDE-8437-9B1A8F49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54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4758-F117-43C0-9B67-F24EC2F6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7B36-8BBB-48DC-B312-43C53AC6C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68459-EB48-48C4-8F64-A71C52740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A7D0B-41CD-466B-8B26-F43B5649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BC52F-5A19-4BBF-A6C6-07A975F0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8B966-A386-4326-909A-C6B4FD22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77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5DA5-1505-431E-BB11-FBCA5BCD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583F-E744-45EF-92E7-111D0EDF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054D-7AA7-48D0-83D6-AFACD9AA7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B87B2-90A4-401D-A18F-4ADCA89B9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0EE9F-9980-47A6-8E69-B6AC2E39A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DA748-5B47-461A-AAEE-98446767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24183-97D8-45C3-A2A7-7DF4D1D6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E9F11-74E3-46EC-AD47-ABE7EA1C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51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2B88-7EFC-46C0-9C55-2F2B7118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0C6FB-D949-4EDE-8387-BEB1ACE2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AA8D2-3CD1-4277-8049-ECBD571F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04F82-AC2D-4290-A45F-151D53D0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56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4BC9D-1A5A-4F3A-8E2A-B3A7BF44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A3F28-2A61-4635-8722-291C79F4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19572-356F-4082-A596-C7CE1B3C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56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FCE-C442-4202-800E-D0D9693B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16E1-B85F-4666-85DE-8E4CD8B5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0C9B7-ADD4-491F-AC45-9E41A8D7A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FB99-A062-49C4-A292-4C0ED5B6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4E55B-2B70-4705-8A9C-99899880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ED8B-F9DB-4691-9C87-8A89FC11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E169-88B0-4B4D-B412-0DA915AC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EB35D-1CD6-440A-B860-C1F15041A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B9D94-ACAC-4F9A-B9BA-5A5BD891A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B2BC6-10B2-4BB3-9027-69D96C73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318C5-B6FE-433C-B616-C8A80CF6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6650-DF3C-4D4A-B087-ABE34403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16000" t="-1000" r="2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91176-840F-4507-B9CE-E13C841B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26D35-7FFF-4818-821F-0096255A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BB3-2544-497C-B257-2F0966E33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3F52-AAA5-47B8-A23A-A3E5D46C9CE2}" type="datetimeFigureOut">
              <a:rPr lang="en-IN" smtClean="0"/>
              <a:t>14-07-2021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C13D-ABC4-4CCD-811F-4E7A4653D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71CEB-B8CD-42C0-A968-60E6F9B54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8B75-CCA4-4C46-8EB0-B4E4EF56BB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0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110A-2AC3-4C4D-A4A8-D62E3B33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632"/>
            <a:ext cx="10515600" cy="5215201"/>
          </a:xfrm>
        </p:spPr>
        <p:txBody>
          <a:bodyPr>
            <a:normAutofit fontScale="90000"/>
          </a:bodyPr>
          <a:lstStyle/>
          <a:p>
            <a:pPr marL="3175" algn="ctr">
              <a:lnSpc>
                <a:spcPct val="200000"/>
              </a:lnSpc>
              <a:spcBef>
                <a:spcPts val="100"/>
              </a:spcBef>
            </a:pP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sz="4900" b="1" dirty="0">
                <a:solidFill>
                  <a:srgbClr val="FF0000"/>
                </a:solidFill>
              </a:rPr>
              <a:t>POWER SYSTEM OPERATION AND CONTROL</a:t>
            </a:r>
            <a:br>
              <a:rPr lang="en-IN" dirty="0"/>
            </a:br>
            <a:r>
              <a:rPr lang="en-US" sz="4000" i="1" dirty="0">
                <a:latin typeface="Times New Roman"/>
                <a:cs typeface="Times New Roman"/>
              </a:rPr>
              <a:t>By</a:t>
            </a:r>
            <a:br>
              <a:rPr lang="en-US" sz="4000" i="1" dirty="0">
                <a:latin typeface="Times New Roman"/>
                <a:cs typeface="Times New Roman"/>
              </a:rPr>
            </a:br>
            <a:r>
              <a:rPr lang="en-US" sz="4400" spc="300" dirty="0">
                <a:latin typeface="Sylfaen" pitchFamily="18" charset="0"/>
                <a:cs typeface="Times New Roman"/>
              </a:rPr>
              <a:t>Subhashree Barik</a:t>
            </a:r>
            <a:br>
              <a:rPr lang="en-US" sz="4400" spc="300" dirty="0">
                <a:latin typeface="Sylfaen" pitchFamily="18" charset="0"/>
                <a:cs typeface="Times New Roman"/>
              </a:rPr>
            </a:br>
            <a:r>
              <a:rPr lang="en-US" sz="2700" b="1" spc="300" dirty="0">
                <a:solidFill>
                  <a:srgbClr val="00AF50"/>
                </a:solidFill>
                <a:latin typeface="Times New Roman"/>
                <a:cs typeface="Times New Roman"/>
              </a:rPr>
              <a:t>DEPARTMENT OF ELECTRICAL ENGINEERING</a:t>
            </a:r>
            <a:br>
              <a:rPr lang="en-US" sz="2700" b="1" spc="300" dirty="0">
                <a:latin typeface="Times New Roman"/>
                <a:cs typeface="Times New Roman"/>
              </a:rPr>
            </a:br>
            <a:r>
              <a:rPr lang="en-US" sz="2700" b="1" spc="3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700" b="1" spc="300" dirty="0" err="1">
                <a:solidFill>
                  <a:srgbClr val="00AF50"/>
                </a:solidFill>
                <a:latin typeface="Times New Roman"/>
                <a:cs typeface="Times New Roman"/>
              </a:rPr>
              <a:t>Sophitorium</a:t>
            </a:r>
            <a:r>
              <a:rPr lang="en-US" sz="2700" b="1" spc="300" dirty="0">
                <a:solidFill>
                  <a:srgbClr val="00AF50"/>
                </a:solidFill>
                <a:latin typeface="Times New Roman"/>
                <a:cs typeface="Times New Roman"/>
              </a:rPr>
              <a:t> Engineering College , </a:t>
            </a:r>
            <a:r>
              <a:rPr lang="en-US" sz="2700" b="1" spc="300" dirty="0" err="1">
                <a:solidFill>
                  <a:srgbClr val="00AF50"/>
                </a:solidFill>
                <a:latin typeface="Times New Roman"/>
                <a:cs typeface="Times New Roman"/>
              </a:rPr>
              <a:t>Baniatangi</a:t>
            </a:r>
            <a:r>
              <a:rPr lang="en-US" sz="2700" b="1" spc="300" dirty="0">
                <a:solidFill>
                  <a:srgbClr val="00AF50"/>
                </a:solidFill>
                <a:latin typeface="Times New Roman"/>
                <a:cs typeface="Times New Roman"/>
              </a:rPr>
              <a:t> , </a:t>
            </a:r>
            <a:r>
              <a:rPr lang="en-US" sz="2700" b="1" spc="300" dirty="0" err="1">
                <a:solidFill>
                  <a:srgbClr val="00AF50"/>
                </a:solidFill>
                <a:latin typeface="Times New Roman"/>
                <a:cs typeface="Times New Roman"/>
              </a:rPr>
              <a:t>Khordha</a:t>
            </a:r>
            <a:r>
              <a:rPr lang="en-US" sz="2700" b="1" spc="300" dirty="0">
                <a:solidFill>
                  <a:srgbClr val="00AF50"/>
                </a:solidFill>
                <a:latin typeface="Times New Roman"/>
                <a:cs typeface="Times New Roman"/>
              </a:rPr>
              <a:t> , Odisha , pin -752060</a:t>
            </a:r>
            <a:br>
              <a:rPr lang="en-US" sz="4400" b="1" spc="300" dirty="0">
                <a:latin typeface="Times New Roman"/>
                <a:cs typeface="Times New Roman"/>
              </a:rPr>
            </a:br>
            <a:br>
              <a:rPr lang="en-US" sz="4400" spc="300" dirty="0">
                <a:latin typeface="Sylfaen" pitchFamily="18" charset="0"/>
                <a:cs typeface="Times New Roman"/>
              </a:rPr>
            </a:br>
            <a:br>
              <a:rPr lang="en-US" sz="4800" spc="300" dirty="0">
                <a:latin typeface="Sylfaen" pitchFamily="18" charset="0"/>
                <a:cs typeface="Times New Roman"/>
              </a:rPr>
            </a:br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A689386-82F2-47F4-89FE-AE5D4AD8B4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5640" y="102637"/>
            <a:ext cx="1530220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2CA38-917E-4B44-A17E-B080C8985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3" y="0"/>
            <a:ext cx="1554103" cy="1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699-9B85-4A42-9DAD-E3296156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839756"/>
          </a:xfrm>
        </p:spPr>
        <p:txBody>
          <a:bodyPr>
            <a:normAutofit fontScale="90000"/>
          </a:bodyPr>
          <a:lstStyle/>
          <a:p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 DECOMPOSITION IN</a:t>
            </a:r>
            <a:r>
              <a:rPr lang="en-US" sz="31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</a:t>
            </a:r>
            <a:r>
              <a:rPr lang="en-US" sz="31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SYSTEM-</a:t>
            </a:r>
            <a:br>
              <a:rPr lang="en-US" sz="44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4709-8A46-4B79-8494-4884048D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118"/>
            <a:ext cx="10515600" cy="543984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hierarchy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Control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centers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has </a:t>
            </a:r>
            <a:r>
              <a:rPr lang="en-US" sz="1800" dirty="0">
                <a:latin typeface="Times New Roman"/>
                <a:cs typeface="Times New Roman"/>
              </a:rPr>
              <a:t>been </a:t>
            </a:r>
            <a:r>
              <a:rPr lang="en-US" sz="1800" spc="-5" dirty="0">
                <a:latin typeface="Times New Roman"/>
                <a:cs typeface="Times New Roman"/>
              </a:rPr>
              <a:t>formed---</a:t>
            </a:r>
          </a:p>
          <a:p>
            <a:pPr marL="0" indent="0">
              <a:buNone/>
            </a:pPr>
            <a:r>
              <a:rPr lang="en-US" sz="1800" spc="-1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diagram National Load Dispatch </a:t>
            </a:r>
            <a:r>
              <a:rPr lang="en-US" sz="1800" dirty="0">
                <a:latin typeface="Times New Roman"/>
                <a:cs typeface="Times New Roman"/>
              </a:rPr>
              <a:t>Centre </a:t>
            </a:r>
            <a:r>
              <a:rPr lang="en-US" sz="1800" spc="-5" dirty="0">
                <a:latin typeface="Times New Roman"/>
                <a:cs typeface="Times New Roman"/>
              </a:rPr>
              <a:t>(NLDC) has been shown at </a:t>
            </a:r>
            <a:r>
              <a:rPr lang="en-US" sz="1800" dirty="0">
                <a:latin typeface="Times New Roman"/>
                <a:cs typeface="Times New Roman"/>
              </a:rPr>
              <a:t>the top. </a:t>
            </a:r>
            <a:r>
              <a:rPr lang="en-US" sz="1800" spc="-10" dirty="0">
                <a:latin typeface="Times New Roman"/>
                <a:cs typeface="Times New Roman"/>
              </a:rPr>
              <a:t>Its </a:t>
            </a:r>
            <a:r>
              <a:rPr lang="en-US" sz="1800" spc="-5" dirty="0">
                <a:latin typeface="Times New Roman"/>
                <a:cs typeface="Times New Roman"/>
              </a:rPr>
              <a:t> Control Centre has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setup 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New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Delhi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 </a:t>
            </a:r>
            <a:r>
              <a:rPr lang="en-US" sz="1800" spc="-5" dirty="0">
                <a:latin typeface="Times New Roman"/>
                <a:cs typeface="Times New Roman"/>
              </a:rPr>
              <a:t>became operational </a:t>
            </a:r>
            <a:r>
              <a:rPr lang="en-US" sz="1800" dirty="0">
                <a:latin typeface="Times New Roman"/>
                <a:cs typeface="Times New Roman"/>
              </a:rPr>
              <a:t>in January 2014. </a:t>
            </a:r>
            <a:r>
              <a:rPr lang="en-US" sz="1800" spc="-5" dirty="0">
                <a:latin typeface="Times New Roman"/>
                <a:cs typeface="Times New Roman"/>
              </a:rPr>
              <a:t>Below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this,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five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nos.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regional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level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Dispatch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Centers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have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been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role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NRLDC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monitor </a:t>
            </a:r>
            <a:r>
              <a:rPr lang="en-US" sz="1800" spc="-5" dirty="0">
                <a:latin typeface="Times New Roman"/>
                <a:cs typeface="Times New Roman"/>
              </a:rPr>
              <a:t>and supervise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grid and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generation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region. </a:t>
            </a:r>
            <a:r>
              <a:rPr lang="en-US" sz="1800" spc="-10" dirty="0">
                <a:latin typeface="Times New Roman"/>
                <a:cs typeface="Times New Roman"/>
              </a:rPr>
              <a:t>It </a:t>
            </a:r>
            <a:r>
              <a:rPr lang="en-US" sz="1800" spc="-5" dirty="0">
                <a:latin typeface="Times New Roman"/>
                <a:cs typeface="Times New Roman"/>
              </a:rPr>
              <a:t>focuses attention </a:t>
            </a:r>
            <a:r>
              <a:rPr lang="en-US" sz="1800" dirty="0">
                <a:latin typeface="Times New Roman"/>
                <a:cs typeface="Times New Roman"/>
              </a:rPr>
              <a:t>on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regional interconnected network.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using 'Energy </a:t>
            </a:r>
            <a:r>
              <a:rPr lang="en-US" sz="1800" spc="-5" dirty="0">
                <a:latin typeface="Times New Roman"/>
                <a:cs typeface="Times New Roman"/>
              </a:rPr>
              <a:t>Management System' (EMS) and advanced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application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programmes</a:t>
            </a:r>
            <a:r>
              <a:rPr lang="en-US" sz="1800" spc="-5" dirty="0">
                <a:latin typeface="Times New Roman"/>
                <a:cs typeface="Times New Roman"/>
              </a:rPr>
              <a:t>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NRLDC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coordinates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inter-region</a:t>
            </a:r>
            <a:r>
              <a:rPr lang="en-US" sz="1800" dirty="0">
                <a:latin typeface="Times New Roman"/>
                <a:cs typeface="Times New Roman"/>
              </a:rPr>
              <a:t> 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inter-state</a:t>
            </a:r>
            <a:r>
              <a:rPr lang="en-US" sz="1800" dirty="0">
                <a:latin typeface="Times New Roman"/>
                <a:cs typeface="Times New Roman"/>
              </a:rPr>
              <a:t> power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exchange.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A20CCD7-D494-4321-9337-13BC62EFCD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9787" y="2517991"/>
            <a:ext cx="5362646" cy="42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9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CB04-EAA4-47E0-8178-31711796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05274"/>
            <a:ext cx="10515600" cy="15985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EE98-727C-4964-925B-FAC43A77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92"/>
            <a:ext cx="10515600" cy="5691771"/>
          </a:xfrm>
        </p:spPr>
        <p:txBody>
          <a:bodyPr>
            <a:normAutofit fontScale="92500" lnSpcReduction="10000"/>
          </a:bodyPr>
          <a:lstStyle/>
          <a:p>
            <a:r>
              <a:rPr lang="en-US" sz="1800" spc="-5" dirty="0">
                <a:latin typeface="Times New Roman"/>
                <a:cs typeface="Times New Roman"/>
              </a:rPr>
              <a:t>Below NRLDC, State </a:t>
            </a:r>
            <a:r>
              <a:rPr lang="en-US" sz="1800" dirty="0">
                <a:latin typeface="Times New Roman"/>
                <a:cs typeface="Times New Roman"/>
              </a:rPr>
              <a:t>level </a:t>
            </a:r>
            <a:r>
              <a:rPr lang="en-US" sz="1800" spc="-5" dirty="0">
                <a:latin typeface="Times New Roman"/>
                <a:cs typeface="Times New Roman"/>
              </a:rPr>
              <a:t>SLDCs and Central Project Coordination </a:t>
            </a:r>
            <a:r>
              <a:rPr lang="en-US" sz="1800" dirty="0">
                <a:latin typeface="Times New Roman"/>
                <a:cs typeface="Times New Roman"/>
              </a:rPr>
              <a:t>&amp; </a:t>
            </a:r>
            <a:r>
              <a:rPr lang="en-US" sz="1800" spc="-5" dirty="0">
                <a:latin typeface="Times New Roman"/>
                <a:cs typeface="Times New Roman"/>
              </a:rPr>
              <a:t>Control Centre (CPCC)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have</a:t>
            </a:r>
            <a:r>
              <a:rPr lang="en-US" sz="1800" dirty="0">
                <a:latin typeface="Times New Roman"/>
                <a:cs typeface="Times New Roman"/>
              </a:rPr>
              <a:t> been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primary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role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SLDCs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monitor,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coordinate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generation, transmission and distribution </a:t>
            </a:r>
            <a:r>
              <a:rPr lang="en-US" sz="1800" dirty="0">
                <a:latin typeface="Times New Roman"/>
                <a:cs typeface="Times New Roman"/>
              </a:rPr>
              <a:t>of power </a:t>
            </a:r>
            <a:r>
              <a:rPr lang="en-US" sz="1800" spc="-5" dirty="0">
                <a:latin typeface="Times New Roman"/>
                <a:cs typeface="Times New Roman"/>
              </a:rPr>
              <a:t>within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State </a:t>
            </a:r>
            <a:r>
              <a:rPr lang="en-US" sz="1800" dirty="0">
                <a:latin typeface="Times New Roman"/>
                <a:cs typeface="Times New Roman"/>
              </a:rPr>
              <a:t>while ensuring safety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 continuity of its </a:t>
            </a:r>
            <a:r>
              <a:rPr lang="en-US" sz="1800" spc="-5" dirty="0">
                <a:latin typeface="Times New Roman"/>
                <a:cs typeface="Times New Roman"/>
              </a:rPr>
              <a:t>transmission and sub-transmission power networks. </a:t>
            </a:r>
            <a:r>
              <a:rPr lang="en-US" sz="1800" dirty="0">
                <a:latin typeface="Times New Roman"/>
                <a:cs typeface="Times New Roman"/>
              </a:rPr>
              <a:t>CPCC </a:t>
            </a:r>
            <a:r>
              <a:rPr lang="en-US" sz="1800" spc="-5" dirty="0">
                <a:latin typeface="Times New Roman"/>
                <a:cs typeface="Times New Roman"/>
              </a:rPr>
              <a:t>(North) coordinates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 all Central sector projects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northern region such as </a:t>
            </a:r>
            <a:r>
              <a:rPr lang="en-US" sz="1800" dirty="0">
                <a:latin typeface="Times New Roman"/>
                <a:cs typeface="Times New Roman"/>
              </a:rPr>
              <a:t>those of NTPC, </a:t>
            </a:r>
            <a:r>
              <a:rPr lang="en-US" sz="1800" spc="-5" dirty="0">
                <a:latin typeface="Times New Roman"/>
                <a:cs typeface="Times New Roman"/>
              </a:rPr>
              <a:t>NHPC, Power Grid,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Tehri, </a:t>
            </a:r>
            <a:r>
              <a:rPr lang="en-US" sz="1800" dirty="0">
                <a:latin typeface="Times New Roman"/>
                <a:cs typeface="Times New Roman"/>
              </a:rPr>
              <a:t>etc. CPCC </a:t>
            </a:r>
            <a:r>
              <a:rPr lang="en-US" sz="1800" spc="-5" dirty="0">
                <a:latin typeface="Times New Roman"/>
                <a:cs typeface="Times New Roman"/>
              </a:rPr>
              <a:t>gets </a:t>
            </a:r>
            <a:r>
              <a:rPr lang="en-US" sz="1800" dirty="0">
                <a:latin typeface="Times New Roman"/>
                <a:cs typeface="Times New Roman"/>
              </a:rPr>
              <a:t>data </a:t>
            </a:r>
            <a:r>
              <a:rPr lang="en-US" sz="1800" spc="-5" dirty="0">
                <a:latin typeface="Times New Roman"/>
                <a:cs typeface="Times New Roman"/>
              </a:rPr>
              <a:t>from </a:t>
            </a:r>
            <a:r>
              <a:rPr lang="en-US" sz="1800" dirty="0">
                <a:latin typeface="Times New Roman"/>
                <a:cs typeface="Times New Roman"/>
              </a:rPr>
              <a:t>Central Sector projects </a:t>
            </a:r>
            <a:r>
              <a:rPr lang="en-US" sz="1800" spc="-5" dirty="0">
                <a:latin typeface="Times New Roman"/>
                <a:cs typeface="Times New Roman"/>
              </a:rPr>
              <a:t>and that </a:t>
            </a:r>
            <a:r>
              <a:rPr lang="en-US" sz="1800" dirty="0">
                <a:latin typeface="Times New Roman"/>
                <a:cs typeface="Times New Roman"/>
              </a:rPr>
              <a:t>data is added </a:t>
            </a:r>
            <a:r>
              <a:rPr lang="en-US" sz="1800" spc="-5" dirty="0">
                <a:latin typeface="Times New Roman"/>
                <a:cs typeface="Times New Roman"/>
              </a:rPr>
              <a:t>at regional level.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Each RLDC has </a:t>
            </a:r>
            <a:r>
              <a:rPr lang="en-US" sz="1800" dirty="0">
                <a:latin typeface="Times New Roman"/>
                <a:cs typeface="Times New Roman"/>
              </a:rPr>
              <a:t>the ability to </a:t>
            </a:r>
            <a:r>
              <a:rPr lang="en-US" sz="1800" spc="-5" dirty="0">
                <a:latin typeface="Times New Roman"/>
                <a:cs typeface="Times New Roman"/>
              </a:rPr>
              <a:t>exchange </a:t>
            </a:r>
            <a:r>
              <a:rPr lang="en-US" sz="1800" dirty="0">
                <a:latin typeface="Times New Roman"/>
                <a:cs typeface="Times New Roman"/>
              </a:rPr>
              <a:t>data </a:t>
            </a:r>
            <a:r>
              <a:rPr lang="en-US" sz="1800" spc="-5" dirty="0">
                <a:latin typeface="Times New Roman"/>
                <a:cs typeface="Times New Roman"/>
              </a:rPr>
              <a:t>with other RLDCs as well as with NLDC, </a:t>
            </a:r>
            <a:r>
              <a:rPr lang="en-US" sz="1800" dirty="0">
                <a:latin typeface="Times New Roman"/>
                <a:cs typeface="Times New Roman"/>
              </a:rPr>
              <a:t>but </a:t>
            </a:r>
            <a:r>
              <a:rPr lang="en-US" sz="1800" spc="-5" dirty="0">
                <a:latin typeface="Times New Roman"/>
                <a:cs typeface="Times New Roman"/>
              </a:rPr>
              <a:t>direct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data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does</a:t>
            </a:r>
            <a:r>
              <a:rPr lang="en-US" sz="1800" dirty="0">
                <a:latin typeface="Times New Roman"/>
                <a:cs typeface="Times New Roman"/>
              </a:rPr>
              <a:t> not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take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place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between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SLDC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one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SLDC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another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State.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</a:t>
            </a:r>
            <a:r>
              <a:rPr lang="en-IN"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lang="en-IN"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SECURITY</a:t>
            </a:r>
            <a:r>
              <a:rPr lang="en-IN" sz="2800" b="1" spc="-10" dirty="0">
                <a:latin typeface="Times New Roman"/>
                <a:cs typeface="Times New Roman"/>
              </a:rPr>
              <a:t> </a:t>
            </a:r>
            <a:r>
              <a:rPr lang="en-IN" sz="2800" b="1" dirty="0">
                <a:latin typeface="Times New Roman"/>
                <a:cs typeface="Times New Roman"/>
              </a:rPr>
              <a:t>–</a:t>
            </a:r>
          </a:p>
          <a:p>
            <a:pPr marL="0" indent="0">
              <a:buNone/>
            </a:pPr>
            <a:r>
              <a:rPr lang="en-US" sz="1900" spc="-5" dirty="0">
                <a:latin typeface="Times New Roman"/>
                <a:cs typeface="Times New Roman"/>
              </a:rPr>
              <a:t>Power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</a:t>
            </a:r>
            <a:r>
              <a:rPr lang="en-US" sz="1900" dirty="0">
                <a:latin typeface="Times New Roman"/>
                <a:cs typeface="Times New Roman"/>
              </a:rPr>
              <a:t> security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defined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probability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system's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operating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point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remaining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within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acceptable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ranges,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given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probabilities</a:t>
            </a:r>
            <a:r>
              <a:rPr lang="en-US" sz="1900" dirty="0">
                <a:latin typeface="Times New Roman"/>
                <a:cs typeface="Times New Roman"/>
              </a:rPr>
              <a:t> of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changes</a:t>
            </a:r>
            <a:r>
              <a:rPr lang="en-US" sz="1900" dirty="0">
                <a:latin typeface="Times New Roman"/>
                <a:cs typeface="Times New Roman"/>
              </a:rPr>
              <a:t> in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(contingencies). Normal operating condition </a:t>
            </a:r>
            <a:r>
              <a:rPr lang="en-US" sz="1900" dirty="0">
                <a:latin typeface="Times New Roman"/>
                <a:cs typeface="Times New Roman"/>
              </a:rPr>
              <a:t>usually means </a:t>
            </a:r>
            <a:r>
              <a:rPr lang="en-US" sz="1900" spc="-5" dirty="0">
                <a:latin typeface="Times New Roman"/>
                <a:cs typeface="Times New Roman"/>
              </a:rPr>
              <a:t>that all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apparatus </a:t>
            </a:r>
            <a:r>
              <a:rPr lang="en-US" sz="1900" dirty="0">
                <a:latin typeface="Times New Roman"/>
                <a:cs typeface="Times New Roman"/>
              </a:rPr>
              <a:t>are running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within their prescribed </a:t>
            </a:r>
            <a:r>
              <a:rPr lang="en-US" sz="1900" dirty="0">
                <a:latin typeface="Times New Roman"/>
                <a:cs typeface="Times New Roman"/>
              </a:rPr>
              <a:t>limits, </a:t>
            </a:r>
            <a:r>
              <a:rPr lang="en-US" sz="1900" spc="-5" dirty="0">
                <a:latin typeface="Times New Roman"/>
                <a:cs typeface="Times New Roman"/>
              </a:rPr>
              <a:t>and all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system variables </a:t>
            </a:r>
            <a:r>
              <a:rPr lang="en-US" sz="1900" dirty="0">
                <a:latin typeface="Times New Roman"/>
                <a:cs typeface="Times New Roman"/>
              </a:rPr>
              <a:t>are </a:t>
            </a:r>
            <a:r>
              <a:rPr lang="en-US" sz="1900" spc="-5" dirty="0">
                <a:latin typeface="Times New Roman"/>
                <a:cs typeface="Times New Roman"/>
              </a:rPr>
              <a:t>within acceptable ranges.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 should also </a:t>
            </a:r>
            <a:r>
              <a:rPr lang="en-US" sz="1900" dirty="0">
                <a:latin typeface="Times New Roman"/>
                <a:cs typeface="Times New Roman"/>
              </a:rPr>
              <a:t>continue to </a:t>
            </a:r>
            <a:r>
              <a:rPr lang="en-US" sz="1900" spc="-5" dirty="0">
                <a:latin typeface="Times New Roman"/>
                <a:cs typeface="Times New Roman"/>
              </a:rPr>
              <a:t>operate `normally' even </a:t>
            </a:r>
            <a:r>
              <a:rPr lang="en-US" sz="1900" dirty="0">
                <a:latin typeface="Times New Roman"/>
                <a:cs typeface="Times New Roman"/>
              </a:rPr>
              <a:t>in the </a:t>
            </a:r>
            <a:r>
              <a:rPr lang="en-US" sz="1900" spc="-5" dirty="0">
                <a:latin typeface="Times New Roman"/>
                <a:cs typeface="Times New Roman"/>
              </a:rPr>
              <a:t>case </a:t>
            </a:r>
            <a:r>
              <a:rPr lang="en-US" sz="1900" dirty="0">
                <a:latin typeface="Times New Roman"/>
                <a:cs typeface="Times New Roman"/>
              </a:rPr>
              <a:t>of </a:t>
            </a:r>
            <a:r>
              <a:rPr lang="en-US" sz="1900" spc="-5" dirty="0">
                <a:latin typeface="Times New Roman"/>
                <a:cs typeface="Times New Roman"/>
              </a:rPr>
              <a:t>credible contingencies.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operator should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`foresee' such contingencies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(disturbances) and </a:t>
            </a:r>
            <a:r>
              <a:rPr lang="en-US" sz="1900" dirty="0">
                <a:latin typeface="Times New Roman"/>
                <a:cs typeface="Times New Roman"/>
              </a:rPr>
              <a:t>take preventive </a:t>
            </a:r>
            <a:r>
              <a:rPr lang="en-US" sz="1900" spc="-5" dirty="0">
                <a:latin typeface="Times New Roman"/>
                <a:cs typeface="Times New Roman"/>
              </a:rPr>
              <a:t>control </a:t>
            </a:r>
            <a:r>
              <a:rPr lang="en-US" sz="1900" dirty="0">
                <a:latin typeface="Times New Roman"/>
                <a:cs typeface="Times New Roman"/>
              </a:rPr>
              <a:t>actions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(as </a:t>
            </a:r>
            <a:r>
              <a:rPr lang="en-US" sz="1900" dirty="0">
                <a:latin typeface="Times New Roman"/>
                <a:cs typeface="Times New Roman"/>
              </a:rPr>
              <a:t>economically </a:t>
            </a:r>
            <a:r>
              <a:rPr lang="en-US" sz="1900" spc="-5" dirty="0">
                <a:latin typeface="Times New Roman"/>
                <a:cs typeface="Times New Roman"/>
              </a:rPr>
              <a:t>as </a:t>
            </a:r>
            <a:r>
              <a:rPr lang="en-US" sz="1900" dirty="0">
                <a:latin typeface="Times New Roman"/>
                <a:cs typeface="Times New Roman"/>
              </a:rPr>
              <a:t>possible) </a:t>
            </a:r>
            <a:r>
              <a:rPr lang="en-US" sz="1900" spc="-5" dirty="0">
                <a:latin typeface="Times New Roman"/>
                <a:cs typeface="Times New Roman"/>
              </a:rPr>
              <a:t>such that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system </a:t>
            </a:r>
            <a:r>
              <a:rPr lang="en-US" sz="1900" dirty="0">
                <a:latin typeface="Times New Roman"/>
                <a:cs typeface="Times New Roman"/>
              </a:rPr>
              <a:t>integrity </a:t>
            </a:r>
            <a:r>
              <a:rPr lang="en-US" sz="1900" spc="-5" dirty="0">
                <a:latin typeface="Times New Roman"/>
                <a:cs typeface="Times New Roman"/>
              </a:rPr>
              <a:t>and </a:t>
            </a:r>
            <a:r>
              <a:rPr lang="en-US" sz="1900" dirty="0">
                <a:latin typeface="Times New Roman"/>
                <a:cs typeface="Times New Roman"/>
              </a:rPr>
              <a:t>quality of </a:t>
            </a:r>
            <a:r>
              <a:rPr lang="en-US" sz="1900" spc="-5" dirty="0">
                <a:latin typeface="Times New Roman"/>
                <a:cs typeface="Times New Roman"/>
              </a:rPr>
              <a:t>power supply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maintained.</a:t>
            </a:r>
            <a:endParaRPr lang="en-US" sz="19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Major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components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security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assessment:</a:t>
            </a:r>
          </a:p>
          <a:p>
            <a:pPr marL="342900" indent="-342900">
              <a:buAutoNum type="arabicParenBoth"/>
            </a:pP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monitoring 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(2)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Contingency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</a:t>
            </a:r>
            <a:r>
              <a:rPr lang="en-US" sz="1800" spc="6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(3)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Preventive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corrective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actions</a:t>
            </a: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(1) System monitoring</a:t>
            </a:r>
            <a:r>
              <a:rPr lang="en-US" sz="1800" spc="-5" dirty="0">
                <a:solidFill>
                  <a:srgbClr val="3333B3"/>
                </a:solidFill>
                <a:latin typeface="Times New Roman"/>
                <a:cs typeface="Times New Roman"/>
              </a:rPr>
              <a:t>: </a:t>
            </a:r>
            <a:r>
              <a:rPr lang="en-US" sz="1800" spc="-5" dirty="0">
                <a:latin typeface="Times New Roman"/>
                <a:cs typeface="Times New Roman"/>
              </a:rPr>
              <a:t>Monitoring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first step. Measurement devices dispersed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throughout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help in </a:t>
            </a:r>
            <a:r>
              <a:rPr lang="en-US" sz="1800" spc="-5" dirty="0">
                <a:latin typeface="Times New Roman"/>
                <a:cs typeface="Times New Roman"/>
              </a:rPr>
              <a:t>getting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picture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current </a:t>
            </a:r>
            <a:r>
              <a:rPr lang="en-US" sz="1800" dirty="0">
                <a:latin typeface="Times New Roman"/>
                <a:cs typeface="Times New Roman"/>
              </a:rPr>
              <a:t>operating </a:t>
            </a:r>
            <a:r>
              <a:rPr lang="en-US" sz="1800" spc="-5" dirty="0">
                <a:latin typeface="Times New Roman"/>
                <a:cs typeface="Times New Roman"/>
              </a:rPr>
              <a:t>state.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measurements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form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power injections, </a:t>
            </a:r>
            <a:r>
              <a:rPr lang="en-US" sz="1800" spc="-5" dirty="0">
                <a:latin typeface="Times New Roman"/>
                <a:cs typeface="Times New Roman"/>
              </a:rPr>
              <a:t>power flows, voltage, current, </a:t>
            </a:r>
            <a:r>
              <a:rPr lang="en-US" sz="1800" dirty="0">
                <a:latin typeface="Times New Roman"/>
                <a:cs typeface="Times New Roman"/>
              </a:rPr>
              <a:t>status of </a:t>
            </a:r>
            <a:r>
              <a:rPr lang="en-US" sz="1800" spc="-5" dirty="0">
                <a:latin typeface="Times New Roman"/>
                <a:cs typeface="Times New Roman"/>
              </a:rPr>
              <a:t>circuit breakers,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switches, transformer </a:t>
            </a:r>
            <a:r>
              <a:rPr lang="en-US" sz="1800" dirty="0">
                <a:latin typeface="Times New Roman"/>
                <a:cs typeface="Times New Roman"/>
              </a:rPr>
              <a:t>taps, </a:t>
            </a:r>
            <a:r>
              <a:rPr lang="en-US" sz="1800" spc="-5" dirty="0">
                <a:latin typeface="Times New Roman"/>
                <a:cs typeface="Times New Roman"/>
              </a:rPr>
              <a:t>generator </a:t>
            </a:r>
            <a:r>
              <a:rPr lang="en-US" sz="1800" dirty="0">
                <a:latin typeface="Times New Roman"/>
                <a:cs typeface="Times New Roman"/>
              </a:rPr>
              <a:t>output etc.,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telemetered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control </a:t>
            </a:r>
            <a:r>
              <a:rPr lang="en-US" sz="1800" spc="-5" dirty="0" err="1">
                <a:latin typeface="Times New Roman"/>
                <a:cs typeface="Times New Roman"/>
              </a:rPr>
              <a:t>centre</a:t>
            </a:r>
            <a:r>
              <a:rPr lang="en-US" sz="1800" spc="-5" dirty="0">
                <a:latin typeface="Times New Roman"/>
                <a:cs typeface="Times New Roman"/>
              </a:rPr>
              <a:t>.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Usually </a:t>
            </a:r>
            <a:r>
              <a:rPr lang="en-US" sz="1800" dirty="0">
                <a:latin typeface="Times New Roman"/>
                <a:cs typeface="Times New Roman"/>
              </a:rPr>
              <a:t>a state </a:t>
            </a:r>
            <a:r>
              <a:rPr lang="en-US" sz="1800" spc="-5" dirty="0">
                <a:latin typeface="Times New Roman"/>
                <a:cs typeface="Times New Roman"/>
              </a:rPr>
              <a:t>estimator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used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control </a:t>
            </a:r>
            <a:r>
              <a:rPr lang="en-US" sz="1800" spc="-5" dirty="0" err="1">
                <a:latin typeface="Times New Roman"/>
                <a:cs typeface="Times New Roman"/>
              </a:rPr>
              <a:t>centre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process these telemetered </a:t>
            </a:r>
            <a:r>
              <a:rPr lang="en-US" sz="1800" dirty="0">
                <a:latin typeface="Times New Roman"/>
                <a:cs typeface="Times New Roman"/>
              </a:rPr>
              <a:t>data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compute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estimates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states.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Remote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circuit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breakers,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disconnector switches,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 </a:t>
            </a:r>
            <a:r>
              <a:rPr lang="en-US" sz="1800" dirty="0">
                <a:latin typeface="Times New Roman"/>
                <a:cs typeface="Times New Roman"/>
              </a:rPr>
              <a:t>taps </a:t>
            </a:r>
            <a:r>
              <a:rPr lang="en-US" sz="1800" spc="-5" dirty="0">
                <a:latin typeface="Times New Roman"/>
                <a:cs typeface="Times New Roman"/>
              </a:rPr>
              <a:t>etc.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generally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possible.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11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EAD7-9E9C-4B77-A008-67C6A291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5FB4-1E4F-47FD-AABC-045BB1CE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(2) Contingency </a:t>
            </a:r>
            <a:r>
              <a:rPr lang="en-US" sz="1800" spc="-5" dirty="0">
                <a:latin typeface="Times New Roman"/>
                <a:cs typeface="Times New Roman"/>
              </a:rPr>
              <a:t>analysis: Once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current operating state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known, </a:t>
            </a:r>
            <a:r>
              <a:rPr lang="en-US" sz="1800" dirty="0">
                <a:latin typeface="Times New Roman"/>
                <a:cs typeface="Times New Roman"/>
              </a:rPr>
              <a:t>next is the </a:t>
            </a:r>
            <a:r>
              <a:rPr lang="en-US" sz="1800" spc="-5" dirty="0">
                <a:latin typeface="Times New Roman"/>
                <a:cs typeface="Times New Roman"/>
              </a:rPr>
              <a:t>contingency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analysis. </a:t>
            </a:r>
            <a:r>
              <a:rPr lang="en-US" sz="1800" dirty="0">
                <a:latin typeface="Times New Roman"/>
                <a:cs typeface="Times New Roman"/>
              </a:rPr>
              <a:t>Results of contingency </a:t>
            </a:r>
            <a:r>
              <a:rPr lang="en-US" sz="1800" spc="-5" dirty="0">
                <a:latin typeface="Times New Roman"/>
                <a:cs typeface="Times New Roman"/>
              </a:rPr>
              <a:t>analysis allow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to be operated </a:t>
            </a:r>
            <a:r>
              <a:rPr lang="en-US" sz="1800" spc="-5" dirty="0">
                <a:latin typeface="Times New Roman"/>
                <a:cs typeface="Times New Roman"/>
              </a:rPr>
              <a:t>defensively. Major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components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contingency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 are: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Contingency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definition,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Contingency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selection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Contingency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evaluation</a:t>
            </a: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(3) Preventive and corrective actions: Preventive </a:t>
            </a:r>
            <a:r>
              <a:rPr lang="en-US" sz="1800" dirty="0">
                <a:latin typeface="Times New Roman"/>
                <a:cs typeface="Times New Roman"/>
              </a:rPr>
              <a:t>and </a:t>
            </a:r>
            <a:r>
              <a:rPr lang="en-US" sz="1800" spc="-5" dirty="0">
                <a:latin typeface="Times New Roman"/>
                <a:cs typeface="Times New Roman"/>
              </a:rPr>
              <a:t>corrective actions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needed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maintain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secure operation </a:t>
            </a:r>
            <a:r>
              <a:rPr lang="en-US" sz="1800" dirty="0">
                <a:latin typeface="Times New Roman"/>
                <a:cs typeface="Times New Roman"/>
              </a:rPr>
              <a:t>of a system or to bring it to a </a:t>
            </a:r>
            <a:r>
              <a:rPr lang="en-US" sz="1800" spc="-5" dirty="0">
                <a:latin typeface="Times New Roman"/>
                <a:cs typeface="Times New Roman"/>
              </a:rPr>
              <a:t>secure </a:t>
            </a:r>
            <a:r>
              <a:rPr lang="en-US" sz="1800" dirty="0">
                <a:latin typeface="Times New Roman"/>
                <a:cs typeface="Times New Roman"/>
              </a:rPr>
              <a:t>operating </a:t>
            </a:r>
            <a:r>
              <a:rPr lang="en-US" sz="1800" spc="-5" dirty="0">
                <a:latin typeface="Times New Roman"/>
                <a:cs typeface="Times New Roman"/>
              </a:rPr>
              <a:t>state. Corrective actions such as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switching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VAR compensating devices, changing transformer taps and phase shifters etc.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mainly </a:t>
            </a:r>
            <a:r>
              <a:rPr lang="en-US" sz="1800" spc="-5" dirty="0">
                <a:latin typeface="Times New Roman"/>
                <a:cs typeface="Times New Roman"/>
              </a:rPr>
              <a:t>automatic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nature, and </a:t>
            </a:r>
            <a:r>
              <a:rPr lang="en-US" sz="1800" dirty="0">
                <a:latin typeface="Times New Roman"/>
                <a:cs typeface="Times New Roman"/>
              </a:rPr>
              <a:t>involve </a:t>
            </a:r>
            <a:r>
              <a:rPr lang="en-US" sz="1800" spc="-5" dirty="0">
                <a:latin typeface="Times New Roman"/>
                <a:cs typeface="Times New Roman"/>
              </a:rPr>
              <a:t>short </a:t>
            </a:r>
            <a:r>
              <a:rPr lang="en-US" sz="1800" dirty="0">
                <a:latin typeface="Times New Roman"/>
                <a:cs typeface="Times New Roman"/>
              </a:rPr>
              <a:t>duration. </a:t>
            </a:r>
            <a:r>
              <a:rPr lang="en-US" sz="1800" spc="-5" dirty="0">
                <a:latin typeface="Times New Roman"/>
                <a:cs typeface="Times New Roman"/>
              </a:rPr>
              <a:t>Preventive </a:t>
            </a:r>
            <a:r>
              <a:rPr lang="en-US" sz="1800" dirty="0">
                <a:latin typeface="Times New Roman"/>
                <a:cs typeface="Times New Roman"/>
              </a:rPr>
              <a:t>actions </a:t>
            </a:r>
            <a:r>
              <a:rPr lang="en-US" sz="1800" spc="-5" dirty="0">
                <a:latin typeface="Times New Roman"/>
                <a:cs typeface="Times New Roman"/>
              </a:rPr>
              <a:t>such as generation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rescheduling </a:t>
            </a:r>
            <a:r>
              <a:rPr lang="en-US" sz="1800" dirty="0">
                <a:latin typeface="Times New Roman"/>
                <a:cs typeface="Times New Roman"/>
              </a:rPr>
              <a:t>involve </a:t>
            </a:r>
            <a:r>
              <a:rPr lang="en-US" sz="1800" spc="-5" dirty="0">
                <a:latin typeface="Times New Roman"/>
                <a:cs typeface="Times New Roman"/>
              </a:rPr>
              <a:t>longer </a:t>
            </a:r>
            <a:r>
              <a:rPr lang="en-US" sz="1800" dirty="0">
                <a:latin typeface="Times New Roman"/>
                <a:cs typeface="Times New Roman"/>
              </a:rPr>
              <a:t>time </a:t>
            </a:r>
            <a:r>
              <a:rPr lang="en-US" sz="1800" spc="-5" dirty="0">
                <a:latin typeface="Times New Roman"/>
                <a:cs typeface="Times New Roman"/>
              </a:rPr>
              <a:t>scales. Security-constrained optimal power flow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an </a:t>
            </a:r>
            <a:r>
              <a:rPr lang="en-US" sz="1800" dirty="0">
                <a:latin typeface="Times New Roman"/>
                <a:cs typeface="Times New Roman"/>
              </a:rPr>
              <a:t>example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rescheduling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generations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system</a:t>
            </a:r>
            <a:r>
              <a:rPr lang="en-US" sz="1800" dirty="0">
                <a:latin typeface="Times New Roman"/>
                <a:cs typeface="Times New Roman"/>
              </a:rPr>
              <a:t> in order to </a:t>
            </a:r>
            <a:r>
              <a:rPr lang="en-US" sz="1800" spc="-5" dirty="0">
                <a:latin typeface="Times New Roman"/>
                <a:cs typeface="Times New Roman"/>
              </a:rPr>
              <a:t>ensure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secure</a:t>
            </a:r>
            <a:r>
              <a:rPr lang="en-US" sz="1800" dirty="0">
                <a:latin typeface="Times New Roman"/>
                <a:cs typeface="Times New Roman"/>
              </a:rPr>
              <a:t> system </a:t>
            </a:r>
            <a:r>
              <a:rPr lang="en-US" sz="1800" spc="-5" dirty="0">
                <a:latin typeface="Times New Roman"/>
                <a:cs typeface="Times New Roman"/>
              </a:rPr>
              <a:t>operation.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673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46F-AD51-4833-B9F1-0E347CFB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/>
          </a:bodyPr>
          <a:lstStyle/>
          <a:p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VARIOUS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OPERATIONAL STAGES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OF</a:t>
            </a:r>
            <a:r>
              <a:rPr lang="en-US"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 SYSTEM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F334-6A7B-4552-8B40-8364487F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06"/>
            <a:ext cx="10515600" cy="5169257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i="1" spc="-5" dirty="0">
                <a:latin typeface="Times New Roman"/>
                <a:cs typeface="Times New Roman"/>
              </a:rPr>
              <a:t>normal </a:t>
            </a:r>
            <a:r>
              <a:rPr lang="en-US" sz="2300" spc="-5" dirty="0">
                <a:latin typeface="Times New Roman"/>
                <a:cs typeface="Times New Roman"/>
              </a:rPr>
              <a:t>(secure) state </a:t>
            </a:r>
            <a:r>
              <a:rPr lang="en-US" sz="2300" dirty="0">
                <a:latin typeface="Times New Roman"/>
                <a:cs typeface="Times New Roman"/>
              </a:rPr>
              <a:t>is the </a:t>
            </a:r>
            <a:r>
              <a:rPr lang="en-US" sz="2300" spc="-5" dirty="0">
                <a:latin typeface="Times New Roman"/>
                <a:cs typeface="Times New Roman"/>
              </a:rPr>
              <a:t>ideal operating condition, wherein </a:t>
            </a:r>
            <a:r>
              <a:rPr lang="en-US" sz="2300" dirty="0">
                <a:latin typeface="Times New Roman"/>
                <a:cs typeface="Times New Roman"/>
              </a:rPr>
              <a:t>all the </a:t>
            </a:r>
            <a:r>
              <a:rPr lang="en-US" sz="2300" spc="-5" dirty="0">
                <a:latin typeface="Times New Roman"/>
                <a:cs typeface="Times New Roman"/>
              </a:rPr>
              <a:t>equipment are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operating within their design limits. Also,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power system </a:t>
            </a:r>
            <a:r>
              <a:rPr lang="en-US" sz="2300" dirty="0">
                <a:latin typeface="Times New Roman"/>
                <a:cs typeface="Times New Roman"/>
              </a:rPr>
              <a:t>can withstand a contingency </a:t>
            </a:r>
            <a:r>
              <a:rPr lang="en-US" sz="2300" spc="-5" dirty="0">
                <a:latin typeface="Times New Roman"/>
                <a:cs typeface="Times New Roman"/>
              </a:rPr>
              <a:t>without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violation </a:t>
            </a:r>
            <a:r>
              <a:rPr lang="en-US" sz="2300" dirty="0">
                <a:latin typeface="Times New Roman"/>
                <a:cs typeface="Times New Roman"/>
              </a:rPr>
              <a:t>of any </a:t>
            </a:r>
            <a:r>
              <a:rPr lang="en-US" sz="2300" spc="5" dirty="0">
                <a:latin typeface="Times New Roman"/>
                <a:cs typeface="Times New Roman"/>
              </a:rPr>
              <a:t>of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constraints.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system </a:t>
            </a:r>
            <a:r>
              <a:rPr lang="en-US" sz="2300" dirty="0">
                <a:latin typeface="Times New Roman"/>
                <a:cs typeface="Times New Roman"/>
              </a:rPr>
              <a:t>is said to be in the </a:t>
            </a:r>
            <a:r>
              <a:rPr lang="en-US" sz="2300" i="1" spc="-5" dirty="0">
                <a:latin typeface="Times New Roman"/>
                <a:cs typeface="Times New Roman"/>
              </a:rPr>
              <a:t>alert </a:t>
            </a:r>
            <a:r>
              <a:rPr lang="en-US" sz="2300" spc="-5" dirty="0">
                <a:latin typeface="Times New Roman"/>
                <a:cs typeface="Times New Roman"/>
              </a:rPr>
              <a:t>(insecure) state, </a:t>
            </a:r>
            <a:r>
              <a:rPr lang="en-US" sz="2300" dirty="0">
                <a:latin typeface="Times New Roman"/>
                <a:cs typeface="Times New Roman"/>
              </a:rPr>
              <a:t>if </a:t>
            </a:r>
            <a:r>
              <a:rPr lang="en-US" sz="2300" spc="-5" dirty="0">
                <a:latin typeface="Times New Roman"/>
                <a:cs typeface="Times New Roman"/>
              </a:rPr>
              <a:t>voltage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and </a:t>
            </a:r>
            <a:r>
              <a:rPr lang="en-US" sz="2300" dirty="0">
                <a:latin typeface="Times New Roman"/>
                <a:cs typeface="Times New Roman"/>
              </a:rPr>
              <a:t>frequency </a:t>
            </a:r>
            <a:r>
              <a:rPr lang="en-US" sz="2300" spc="-5" dirty="0">
                <a:latin typeface="Times New Roman"/>
                <a:cs typeface="Times New Roman"/>
              </a:rPr>
              <a:t>are </a:t>
            </a:r>
            <a:r>
              <a:rPr lang="en-US" sz="2300" dirty="0">
                <a:latin typeface="Times New Roman"/>
                <a:cs typeface="Times New Roman"/>
              </a:rPr>
              <a:t>reaching </a:t>
            </a:r>
            <a:r>
              <a:rPr lang="en-US" sz="2300" spc="-5" dirty="0">
                <a:latin typeface="Times New Roman"/>
                <a:cs typeface="Times New Roman"/>
              </a:rPr>
              <a:t>beyond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specified limits.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10" dirty="0">
                <a:latin typeface="Times New Roman"/>
                <a:cs typeface="Times New Roman"/>
              </a:rPr>
              <a:t>system </a:t>
            </a:r>
            <a:r>
              <a:rPr lang="en-US" sz="2300" dirty="0">
                <a:latin typeface="Times New Roman"/>
                <a:cs typeface="Times New Roman"/>
              </a:rPr>
              <a:t>is </a:t>
            </a:r>
            <a:r>
              <a:rPr lang="en-US" sz="2300" spc="-5" dirty="0">
                <a:latin typeface="Times New Roman"/>
                <a:cs typeface="Times New Roman"/>
              </a:rPr>
              <a:t>"weaker" and </a:t>
            </a:r>
            <a:r>
              <a:rPr lang="en-US" sz="2300" spc="5" dirty="0">
                <a:latin typeface="Times New Roman"/>
                <a:cs typeface="Times New Roman"/>
              </a:rPr>
              <a:t>may </a:t>
            </a:r>
            <a:r>
              <a:rPr lang="en-US" sz="2300" dirty="0">
                <a:latin typeface="Times New Roman"/>
                <a:cs typeface="Times New Roman"/>
              </a:rPr>
              <a:t>not be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able</a:t>
            </a:r>
            <a:r>
              <a:rPr lang="en-US" sz="2300" dirty="0">
                <a:latin typeface="Times New Roman"/>
                <a:cs typeface="Times New Roman"/>
              </a:rPr>
              <a:t> to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withstand</a:t>
            </a:r>
            <a:r>
              <a:rPr lang="en-US" sz="2300" dirty="0">
                <a:latin typeface="Times New Roman"/>
                <a:cs typeface="Times New Roman"/>
              </a:rPr>
              <a:t> a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contingency.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Preventive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actions</a:t>
            </a:r>
            <a:r>
              <a:rPr lang="en-US" sz="2300" dirty="0">
                <a:latin typeface="Times New Roman"/>
                <a:cs typeface="Times New Roman"/>
              </a:rPr>
              <a:t> like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shifting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generation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(re-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scheduling),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load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shedding</a:t>
            </a:r>
            <a:r>
              <a:rPr lang="en-US" sz="2300" spc="-1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are </a:t>
            </a:r>
            <a:r>
              <a:rPr lang="en-US" sz="2300" spc="-5" dirty="0">
                <a:latin typeface="Times New Roman"/>
                <a:cs typeface="Times New Roman"/>
              </a:rPr>
              <a:t>required</a:t>
            </a:r>
            <a:r>
              <a:rPr lang="en-US" sz="2300" dirty="0">
                <a:latin typeface="Times New Roman"/>
                <a:cs typeface="Times New Roman"/>
              </a:rPr>
              <a:t> to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spc="-10" dirty="0">
                <a:latin typeface="Times New Roman"/>
                <a:cs typeface="Times New Roman"/>
              </a:rPr>
              <a:t>get</a:t>
            </a:r>
            <a:r>
              <a:rPr lang="en-US" sz="2300" dirty="0">
                <a:latin typeface="Times New Roman"/>
                <a:cs typeface="Times New Roman"/>
              </a:rPr>
              <a:t> the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system</a:t>
            </a:r>
            <a:r>
              <a:rPr lang="en-US" sz="2300" dirty="0">
                <a:latin typeface="Times New Roman"/>
                <a:cs typeface="Times New Roman"/>
              </a:rPr>
              <a:t> back to the normal </a:t>
            </a:r>
            <a:r>
              <a:rPr lang="en-US" sz="2300" spc="-5" dirty="0">
                <a:latin typeface="Times New Roman"/>
                <a:cs typeface="Times New Roman"/>
              </a:rPr>
              <a:t>state.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sz="2300" spc="-10" dirty="0">
              <a:latin typeface="Times New Roman"/>
              <a:cs typeface="Times New Roman"/>
            </a:endParaRPr>
          </a:p>
          <a:p>
            <a:endParaRPr lang="en-US" sz="2300" spc="-10" dirty="0">
              <a:latin typeface="Times New Roman"/>
              <a:cs typeface="Times New Roman"/>
            </a:endParaRPr>
          </a:p>
          <a:p>
            <a:r>
              <a:rPr lang="en-US" sz="2300" spc="-10" dirty="0">
                <a:latin typeface="Times New Roman"/>
                <a:cs typeface="Times New Roman"/>
              </a:rPr>
              <a:t>If </a:t>
            </a:r>
            <a:r>
              <a:rPr lang="en-US" sz="2300" spc="-5" dirty="0">
                <a:latin typeface="Times New Roman"/>
                <a:cs typeface="Times New Roman"/>
              </a:rPr>
              <a:t>preventive </a:t>
            </a:r>
            <a:r>
              <a:rPr lang="en-US" sz="2300" dirty="0">
                <a:latin typeface="Times New Roman"/>
                <a:cs typeface="Times New Roman"/>
              </a:rPr>
              <a:t>control </a:t>
            </a:r>
            <a:r>
              <a:rPr lang="en-US" sz="2300" spc="-5" dirty="0">
                <a:latin typeface="Times New Roman"/>
                <a:cs typeface="Times New Roman"/>
              </a:rPr>
              <a:t>actions </a:t>
            </a:r>
            <a:r>
              <a:rPr lang="en-US" sz="2300" dirty="0">
                <a:latin typeface="Times New Roman"/>
                <a:cs typeface="Times New Roman"/>
              </a:rPr>
              <a:t>do not </a:t>
            </a:r>
            <a:r>
              <a:rPr lang="en-US" sz="2300" spc="-5" dirty="0">
                <a:latin typeface="Times New Roman"/>
                <a:cs typeface="Times New Roman"/>
              </a:rPr>
              <a:t>succeed,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spc="-5" dirty="0">
                <a:latin typeface="Times New Roman"/>
                <a:cs typeface="Times New Roman"/>
              </a:rPr>
              <a:t>power system remains insecure (in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alert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state). </a:t>
            </a:r>
            <a:r>
              <a:rPr lang="en-US" sz="2300" spc="-10" dirty="0">
                <a:latin typeface="Times New Roman"/>
                <a:cs typeface="Times New Roman"/>
              </a:rPr>
              <a:t>If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i="1" spc="-5" dirty="0">
                <a:latin typeface="Times New Roman"/>
                <a:cs typeface="Times New Roman"/>
              </a:rPr>
              <a:t>contingency </a:t>
            </a:r>
            <a:r>
              <a:rPr lang="en-US" sz="2300" spc="-5" dirty="0">
                <a:latin typeface="Times New Roman"/>
                <a:cs typeface="Times New Roman"/>
              </a:rPr>
              <a:t>occurs,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system </a:t>
            </a:r>
            <a:r>
              <a:rPr lang="en-US" sz="2300" spc="5" dirty="0">
                <a:latin typeface="Times New Roman"/>
                <a:cs typeface="Times New Roman"/>
              </a:rPr>
              <a:t>may </a:t>
            </a:r>
            <a:r>
              <a:rPr lang="en-US" sz="2300" spc="-10" dirty="0">
                <a:latin typeface="Times New Roman"/>
                <a:cs typeface="Times New Roman"/>
              </a:rPr>
              <a:t>go </a:t>
            </a:r>
            <a:r>
              <a:rPr lang="en-US" sz="2300" dirty="0">
                <a:latin typeface="Times New Roman"/>
                <a:cs typeface="Times New Roman"/>
              </a:rPr>
              <a:t>into the </a:t>
            </a:r>
            <a:r>
              <a:rPr lang="en-US" sz="2300" i="1" spc="-5" dirty="0">
                <a:latin typeface="Times New Roman"/>
                <a:cs typeface="Times New Roman"/>
              </a:rPr>
              <a:t>emergency </a:t>
            </a:r>
            <a:r>
              <a:rPr lang="en-US" sz="2300" dirty="0">
                <a:latin typeface="Times New Roman"/>
                <a:cs typeface="Times New Roman"/>
              </a:rPr>
              <a:t>state </a:t>
            </a:r>
            <a:r>
              <a:rPr lang="en-US" sz="2300" spc="-5" dirty="0">
                <a:latin typeface="Times New Roman"/>
                <a:cs typeface="Times New Roman"/>
              </a:rPr>
              <a:t>where overloading </a:t>
            </a:r>
            <a:r>
              <a:rPr lang="en-US" sz="2300" spc="5" dirty="0">
                <a:latin typeface="Times New Roman"/>
                <a:cs typeface="Times New Roman"/>
              </a:rPr>
              <a:t>of 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equipment (above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short term ratings </a:t>
            </a:r>
            <a:r>
              <a:rPr lang="en-US" sz="2300" dirty="0">
                <a:latin typeface="Times New Roman"/>
                <a:cs typeface="Times New Roman"/>
              </a:rPr>
              <a:t>of the </a:t>
            </a:r>
            <a:r>
              <a:rPr lang="en-US" sz="2300" spc="-5" dirty="0">
                <a:latin typeface="Times New Roman"/>
                <a:cs typeface="Times New Roman"/>
              </a:rPr>
              <a:t>equipment) occurs.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system can still </a:t>
            </a:r>
            <a:r>
              <a:rPr lang="en-US" sz="2300" dirty="0">
                <a:latin typeface="Times New Roman"/>
                <a:cs typeface="Times New Roman"/>
              </a:rPr>
              <a:t>be </a:t>
            </a:r>
            <a:r>
              <a:rPr lang="en-US" sz="2300" spc="-5" dirty="0">
                <a:latin typeface="Times New Roman"/>
                <a:cs typeface="Times New Roman"/>
              </a:rPr>
              <a:t>intact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and can </a:t>
            </a:r>
            <a:r>
              <a:rPr lang="en-US" sz="2300" dirty="0">
                <a:latin typeface="Times New Roman"/>
                <a:cs typeface="Times New Roman"/>
              </a:rPr>
              <a:t>be </a:t>
            </a:r>
            <a:r>
              <a:rPr lang="en-US" sz="2300" spc="-5" dirty="0">
                <a:latin typeface="Times New Roman"/>
                <a:cs typeface="Times New Roman"/>
              </a:rPr>
              <a:t>brought </a:t>
            </a:r>
            <a:r>
              <a:rPr lang="en-US" sz="2300" dirty="0">
                <a:latin typeface="Times New Roman"/>
                <a:cs typeface="Times New Roman"/>
              </a:rPr>
              <a:t>back to the </a:t>
            </a:r>
            <a:r>
              <a:rPr lang="en-US" sz="2300" spc="-5" dirty="0">
                <a:latin typeface="Times New Roman"/>
                <a:cs typeface="Times New Roman"/>
              </a:rPr>
              <a:t>alert state </a:t>
            </a:r>
            <a:r>
              <a:rPr lang="en-US" sz="2300" spc="5" dirty="0">
                <a:latin typeface="Times New Roman"/>
                <a:cs typeface="Times New Roman"/>
              </a:rPr>
              <a:t>by </a:t>
            </a:r>
            <a:r>
              <a:rPr lang="en-US" sz="2300" spc="-5" dirty="0">
                <a:latin typeface="Times New Roman"/>
                <a:cs typeface="Times New Roman"/>
              </a:rPr>
              <a:t>Emergency Control </a:t>
            </a:r>
            <a:r>
              <a:rPr lang="en-US" sz="2300" dirty="0">
                <a:latin typeface="Times New Roman"/>
                <a:cs typeface="Times New Roman"/>
              </a:rPr>
              <a:t>actions like </a:t>
            </a:r>
            <a:r>
              <a:rPr lang="en-US" sz="2300" spc="-5" dirty="0">
                <a:latin typeface="Times New Roman"/>
                <a:cs typeface="Times New Roman"/>
              </a:rPr>
              <a:t>fault tripping,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generator tripping, load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tripping, HVDC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power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etc.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15" dirty="0">
                <a:latin typeface="Times New Roman"/>
                <a:cs typeface="Times New Roman"/>
              </a:rPr>
              <a:t>If</a:t>
            </a:r>
            <a:r>
              <a:rPr lang="en-US" sz="2300" spc="-1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these </a:t>
            </a:r>
            <a:r>
              <a:rPr lang="en-US" sz="2300" spc="-5" dirty="0">
                <a:latin typeface="Times New Roman"/>
                <a:cs typeface="Times New Roman"/>
              </a:rPr>
              <a:t>measures </a:t>
            </a:r>
            <a:r>
              <a:rPr lang="en-US" sz="2300" dirty="0">
                <a:latin typeface="Times New Roman"/>
                <a:cs typeface="Times New Roman"/>
              </a:rPr>
              <a:t>do not </a:t>
            </a:r>
            <a:r>
              <a:rPr lang="en-US" sz="2300" spc="-5" dirty="0">
                <a:latin typeface="Times New Roman"/>
                <a:cs typeface="Times New Roman"/>
              </a:rPr>
              <a:t>work,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integrated system operation becomes unviable </a:t>
            </a:r>
            <a:r>
              <a:rPr lang="en-US" sz="2300" dirty="0">
                <a:latin typeface="Times New Roman"/>
                <a:cs typeface="Times New Roman"/>
              </a:rPr>
              <a:t>and a </a:t>
            </a:r>
            <a:r>
              <a:rPr lang="en-US" sz="2300" spc="-5" dirty="0">
                <a:latin typeface="Times New Roman"/>
                <a:cs typeface="Times New Roman"/>
              </a:rPr>
              <a:t>major part </a:t>
            </a:r>
            <a:r>
              <a:rPr lang="en-US" sz="2300" spc="5" dirty="0">
                <a:latin typeface="Times New Roman"/>
                <a:cs typeface="Times New Roman"/>
              </a:rPr>
              <a:t>of </a:t>
            </a:r>
            <a:r>
              <a:rPr lang="en-US" sz="2300" dirty="0">
                <a:latin typeface="Times New Roman"/>
                <a:cs typeface="Times New Roman"/>
              </a:rPr>
              <a:t>the system may </a:t>
            </a:r>
            <a:r>
              <a:rPr lang="en-US" sz="2300" spc="5" dirty="0">
                <a:latin typeface="Times New Roman"/>
                <a:cs typeface="Times New Roman"/>
              </a:rPr>
              <a:t>be </a:t>
            </a:r>
            <a:r>
              <a:rPr lang="en-US" sz="2300" spc="-5" dirty="0">
                <a:latin typeface="Times New Roman"/>
                <a:cs typeface="Times New Roman"/>
              </a:rPr>
              <a:t>shutdown </a:t>
            </a:r>
            <a:r>
              <a:rPr lang="en-US" sz="2300" dirty="0">
                <a:latin typeface="Times New Roman"/>
                <a:cs typeface="Times New Roman"/>
              </a:rPr>
              <a:t> due to </a:t>
            </a:r>
            <a:r>
              <a:rPr lang="en-US" sz="2300" spc="-5" dirty="0">
                <a:latin typeface="Times New Roman"/>
                <a:cs typeface="Times New Roman"/>
              </a:rPr>
              <a:t>equipment outages. Load shedding and islanding </a:t>
            </a:r>
            <a:r>
              <a:rPr lang="en-US" sz="2300" dirty="0">
                <a:latin typeface="Times New Roman"/>
                <a:cs typeface="Times New Roman"/>
              </a:rPr>
              <a:t>is necessary to </a:t>
            </a:r>
            <a:r>
              <a:rPr lang="en-US" sz="2300" spc="-5" dirty="0">
                <a:latin typeface="Times New Roman"/>
                <a:cs typeface="Times New Roman"/>
              </a:rPr>
              <a:t>prevent spreading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disturbances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and</a:t>
            </a:r>
            <a:r>
              <a:rPr lang="en-US" sz="2300" dirty="0">
                <a:latin typeface="Times New Roman"/>
                <a:cs typeface="Times New Roman"/>
              </a:rPr>
              <a:t> a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total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grid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failure.</a:t>
            </a:r>
            <a:r>
              <a:rPr lang="en-US" sz="2300" dirty="0">
                <a:latin typeface="Times New Roman"/>
                <a:cs typeface="Times New Roman"/>
              </a:rPr>
              <a:t> The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small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power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systems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(islands)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are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reconnected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-28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restore </a:t>
            </a:r>
            <a:r>
              <a:rPr lang="en-US" sz="2300" dirty="0">
                <a:latin typeface="Times New Roman"/>
                <a:cs typeface="Times New Roman"/>
              </a:rPr>
              <a:t>the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power</a:t>
            </a:r>
            <a:r>
              <a:rPr lang="en-US" sz="2300" spc="-5" dirty="0">
                <a:latin typeface="Times New Roman"/>
                <a:cs typeface="Times New Roman"/>
              </a:rPr>
              <a:t> system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-5" dirty="0">
                <a:latin typeface="Times New Roman"/>
                <a:cs typeface="Times New Roman"/>
              </a:rPr>
              <a:t>normal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state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(Restorative Control).</a:t>
            </a:r>
            <a:endParaRPr lang="en-US" sz="23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F8F418E-47E2-4974-AA1D-CEC4C1BCC4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772" y="2163471"/>
            <a:ext cx="3648455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FB17-5DA1-4EFC-A7EA-9FFB99D4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</a:t>
            </a:r>
            <a:r>
              <a:rPr lang="en-IN"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lang="en-IN"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VOLTAGE STABILITY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9977-DA51-4FF2-8A00-87501907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28"/>
            <a:ext cx="10515600" cy="5719665"/>
          </a:xfrm>
        </p:spPr>
        <p:txBody>
          <a:bodyPr>
            <a:normAutofit lnSpcReduction="10000"/>
          </a:bodyPr>
          <a:lstStyle/>
          <a:p>
            <a:r>
              <a:rPr lang="en-US" sz="1800" spc="-5" dirty="0">
                <a:latin typeface="Times New Roman"/>
                <a:cs typeface="Times New Roman"/>
              </a:rPr>
              <a:t>Voltage Instability occurs under </a:t>
            </a:r>
            <a:r>
              <a:rPr lang="en-US" sz="1800" dirty="0">
                <a:latin typeface="Times New Roman"/>
                <a:cs typeface="Times New Roman"/>
              </a:rPr>
              <a:t>heavy loading </a:t>
            </a:r>
            <a:r>
              <a:rPr lang="en-US" sz="1800" spc="-5" dirty="0">
                <a:latin typeface="Times New Roman"/>
                <a:cs typeface="Times New Roman"/>
              </a:rPr>
              <a:t>conditions.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problem causes </a:t>
            </a:r>
            <a:r>
              <a:rPr lang="en-US" sz="1800" dirty="0">
                <a:latin typeface="Times New Roman"/>
                <a:cs typeface="Times New Roman"/>
              </a:rPr>
              <a:t>extremely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low</a:t>
            </a:r>
            <a:r>
              <a:rPr lang="en-US" sz="1800" spc="1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below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acceptable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limits.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load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resistance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decreases,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bus </a:t>
            </a:r>
            <a:r>
              <a:rPr lang="en-US" sz="1800" spc="-5" dirty="0">
                <a:latin typeface="Times New Roman"/>
                <a:cs typeface="Times New Roman"/>
              </a:rPr>
              <a:t>falls while power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expected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increase. However, </a:t>
            </a:r>
            <a:r>
              <a:rPr lang="en-US" sz="1800" dirty="0">
                <a:latin typeface="Times New Roman"/>
                <a:cs typeface="Times New Roman"/>
              </a:rPr>
              <a:t>a point </a:t>
            </a:r>
            <a:r>
              <a:rPr lang="en-US" sz="1800" spc="-5" dirty="0">
                <a:latin typeface="Times New Roman"/>
                <a:cs typeface="Times New Roman"/>
              </a:rPr>
              <a:t>comes beyond which </a:t>
            </a:r>
            <a:r>
              <a:rPr lang="en-US" sz="1800" dirty="0">
                <a:latin typeface="Times New Roman"/>
                <a:cs typeface="Times New Roman"/>
              </a:rPr>
              <a:t>the load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decreases as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resistance falls.</a:t>
            </a: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spc="-5" dirty="0">
                <a:latin typeface="Times New Roman"/>
                <a:cs typeface="Times New Roman"/>
              </a:rPr>
              <a:t>Normally,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power system has connected </a:t>
            </a:r>
            <a:r>
              <a:rPr lang="en-US" sz="1800" dirty="0">
                <a:latin typeface="Times New Roman"/>
                <a:cs typeface="Times New Roman"/>
              </a:rPr>
              <a:t>loads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lesser than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maximum power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transfer</a:t>
            </a:r>
            <a:r>
              <a:rPr lang="en-US" sz="1800" dirty="0">
                <a:latin typeface="Times New Roman"/>
                <a:cs typeface="Times New Roman"/>
              </a:rPr>
              <a:t> capability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network.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However,</a:t>
            </a:r>
            <a:r>
              <a:rPr lang="en-US" sz="1800" dirty="0">
                <a:latin typeface="Times New Roman"/>
                <a:cs typeface="Times New Roman"/>
              </a:rPr>
              <a:t> loss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lines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may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significantly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increase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transmission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reactance.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Generators</a:t>
            </a:r>
            <a:r>
              <a:rPr lang="en-US" sz="1800" spc="18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may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also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hit</a:t>
            </a:r>
            <a:r>
              <a:rPr lang="en-US" sz="1800" spc="1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their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spc="1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capability limits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resulting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inability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dirty="0">
                <a:latin typeface="Times New Roman"/>
                <a:cs typeface="Times New Roman"/>
              </a:rPr>
              <a:t> voltage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key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points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network.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stronger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 network and adequate 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reserves,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maintain voltages at </a:t>
            </a:r>
            <a:r>
              <a:rPr lang="en-US" sz="1800" spc="5" dirty="0">
                <a:latin typeface="Times New Roman"/>
                <a:cs typeface="Times New Roman"/>
              </a:rPr>
              <a:t>key </a:t>
            </a:r>
            <a:r>
              <a:rPr lang="en-US" sz="1800" dirty="0">
                <a:latin typeface="Times New Roman"/>
                <a:cs typeface="Times New Roman"/>
              </a:rPr>
              <a:t>points 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network,</a:t>
            </a:r>
            <a:r>
              <a:rPr lang="en-US" sz="1800" dirty="0">
                <a:latin typeface="Times New Roman"/>
                <a:cs typeface="Times New Roman"/>
              </a:rPr>
              <a:t> are</a:t>
            </a:r>
            <a:r>
              <a:rPr lang="en-US" sz="1800" spc="-5" dirty="0">
                <a:latin typeface="Times New Roman"/>
                <a:cs typeface="Times New Roman"/>
              </a:rPr>
              <a:t> needed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avoid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instability.</a:t>
            </a: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b="1" spc="-5" dirty="0">
                <a:latin typeface="Times New Roman"/>
                <a:cs typeface="Times New Roman"/>
              </a:rPr>
              <a:t>Small-disturbance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Voltage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Stability-</a:t>
            </a: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operating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small-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disturbance</a:t>
            </a:r>
            <a:r>
              <a:rPr lang="en-US" sz="1800" spc="1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stable</a:t>
            </a:r>
            <a:r>
              <a:rPr lang="en-US" sz="1800" spc="1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if,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following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small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disturbance,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near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loads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close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pre-disturbance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values.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concept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small-disturbance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stability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related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steady-state </a:t>
            </a:r>
            <a:r>
              <a:rPr lang="en-US" sz="1800" dirty="0">
                <a:latin typeface="Times New Roman"/>
                <a:cs typeface="Times New Roman"/>
              </a:rPr>
              <a:t>stability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analyzed</a:t>
            </a:r>
            <a:r>
              <a:rPr lang="en-US" sz="1800" dirty="0">
                <a:latin typeface="Times New Roman"/>
                <a:cs typeface="Times New Roman"/>
              </a:rPr>
              <a:t> using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small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(linearized)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model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system.</a:t>
            </a: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b="1" spc="-5" dirty="0">
                <a:latin typeface="Times New Roman"/>
                <a:cs typeface="Times New Roman"/>
              </a:rPr>
              <a:t>Voltage Stability-</a:t>
            </a:r>
            <a:r>
              <a:rPr lang="en-US" sz="1800" spc="-5" dirty="0">
                <a:latin typeface="Times New Roman"/>
                <a:cs typeface="Times New Roman"/>
              </a:rPr>
              <a:t>A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system at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given operating state and subjected </a:t>
            </a:r>
            <a:r>
              <a:rPr lang="en-US" sz="1800" dirty="0">
                <a:latin typeface="Times New Roman"/>
                <a:cs typeface="Times New Roman"/>
              </a:rPr>
              <a:t>to a </a:t>
            </a:r>
            <a:r>
              <a:rPr lang="en-US" sz="1800" spc="-5" dirty="0">
                <a:latin typeface="Times New Roman"/>
                <a:cs typeface="Times New Roman"/>
              </a:rPr>
              <a:t>given disturbance 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stable</a:t>
            </a:r>
            <a:r>
              <a:rPr lang="en-US" sz="1800" dirty="0">
                <a:latin typeface="Times New Roman"/>
                <a:cs typeface="Times New Roman"/>
              </a:rPr>
              <a:t> if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near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loads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approach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post-disturbance</a:t>
            </a:r>
            <a:r>
              <a:rPr lang="en-US" sz="1800" dirty="0">
                <a:latin typeface="Times New Roman"/>
                <a:cs typeface="Times New Roman"/>
              </a:rPr>
              <a:t> equilibrium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values.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concept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stability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related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800" spc="-5" dirty="0">
                <a:latin typeface="Times New Roman"/>
                <a:cs typeface="Times New Roman"/>
              </a:rPr>
              <a:t>transient</a:t>
            </a:r>
            <a:r>
              <a:rPr lang="en-US" sz="1800" dirty="0">
                <a:latin typeface="Times New Roman"/>
                <a:cs typeface="Times New Roman"/>
              </a:rPr>
              <a:t> stability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system.</a:t>
            </a:r>
          </a:p>
          <a:p>
            <a:r>
              <a:rPr lang="en-US" sz="1800" b="1" spc="-5" dirty="0">
                <a:latin typeface="Times New Roman"/>
                <a:cs typeface="Times New Roman"/>
              </a:rPr>
              <a:t>Voltage Collapse-</a:t>
            </a:r>
            <a:r>
              <a:rPr lang="en-US" sz="1800" spc="-5" dirty="0">
                <a:latin typeface="Times New Roman"/>
                <a:cs typeface="Times New Roman"/>
              </a:rPr>
              <a:t>Following voltage instability,</a:t>
            </a:r>
            <a:r>
              <a:rPr lang="en-US" sz="1800" dirty="0">
                <a:latin typeface="Times New Roman"/>
                <a:cs typeface="Times New Roman"/>
              </a:rPr>
              <a:t> a </a:t>
            </a:r>
            <a:r>
              <a:rPr lang="en-US" sz="1800" spc="-5" dirty="0">
                <a:latin typeface="Times New Roman"/>
                <a:cs typeface="Times New Roman"/>
              </a:rPr>
              <a:t>power system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undergoes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collapse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post-disturbance</a:t>
            </a:r>
            <a:r>
              <a:rPr lang="en-US" sz="1800" dirty="0">
                <a:latin typeface="Times New Roman"/>
                <a:cs typeface="Times New Roman"/>
              </a:rPr>
              <a:t> equilibrium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</a:t>
            </a:r>
            <a:r>
              <a:rPr lang="en-US" sz="1800" dirty="0">
                <a:latin typeface="Times New Roman"/>
                <a:cs typeface="Times New Roman"/>
              </a:rPr>
              <a:t> near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below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acceptable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limits.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collapse </a:t>
            </a:r>
            <a:r>
              <a:rPr lang="en-US" sz="1800" spc="5" dirty="0">
                <a:latin typeface="Times New Roman"/>
                <a:cs typeface="Times New Roman"/>
              </a:rPr>
              <a:t>may be </a:t>
            </a:r>
            <a:r>
              <a:rPr lang="en-US" sz="1800" spc="-5" dirty="0">
                <a:latin typeface="Times New Roman"/>
                <a:cs typeface="Times New Roman"/>
              </a:rPr>
              <a:t>total (blackout) </a:t>
            </a:r>
            <a:r>
              <a:rPr lang="en-US" sz="1800" dirty="0">
                <a:latin typeface="Times New Roman"/>
                <a:cs typeface="Times New Roman"/>
              </a:rPr>
              <a:t>or </a:t>
            </a:r>
            <a:r>
              <a:rPr lang="en-US" sz="1800" spc="-5" dirty="0">
                <a:latin typeface="Times New Roman"/>
                <a:cs typeface="Times New Roman"/>
              </a:rPr>
              <a:t>partial.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absence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stability leads to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 instability </a:t>
            </a:r>
            <a:r>
              <a:rPr lang="en-US" sz="1800" spc="-5" dirty="0">
                <a:latin typeface="Times New Roman"/>
                <a:cs typeface="Times New Roman"/>
              </a:rPr>
              <a:t>and results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progressive decrease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voltages. </a:t>
            </a:r>
            <a:r>
              <a:rPr lang="en-US" sz="1800" dirty="0">
                <a:latin typeface="Times New Roman"/>
                <a:cs typeface="Times New Roman"/>
              </a:rPr>
              <a:t>Thus </a:t>
            </a:r>
            <a:r>
              <a:rPr lang="en-US" sz="1800" spc="-5" dirty="0">
                <a:latin typeface="Times New Roman"/>
                <a:cs typeface="Times New Roman"/>
              </a:rPr>
              <a:t>abnormal voltage levels </a:t>
            </a:r>
            <a:r>
              <a:rPr lang="en-US" sz="1800" dirty="0">
                <a:latin typeface="Times New Roman"/>
                <a:cs typeface="Times New Roman"/>
              </a:rPr>
              <a:t>in steady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 </a:t>
            </a:r>
            <a:r>
              <a:rPr lang="en-US" sz="1800" dirty="0">
                <a:latin typeface="Times New Roman"/>
                <a:cs typeface="Times New Roman"/>
              </a:rPr>
              <a:t>may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result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instability which is a </a:t>
            </a:r>
            <a:r>
              <a:rPr lang="en-US" sz="1800" spc="-5" dirty="0">
                <a:latin typeface="Times New Roman"/>
                <a:cs typeface="Times New Roman"/>
              </a:rPr>
              <a:t>dynamic </a:t>
            </a:r>
            <a:r>
              <a:rPr lang="en-US" sz="1800" dirty="0">
                <a:latin typeface="Times New Roman"/>
                <a:cs typeface="Times New Roman"/>
              </a:rPr>
              <a:t>phenomenon. The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 instability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collapse may occur in a time </a:t>
            </a:r>
            <a:r>
              <a:rPr lang="en-US" sz="1800" spc="-5" dirty="0">
                <a:latin typeface="Times New Roman"/>
                <a:cs typeface="Times New Roman"/>
              </a:rPr>
              <a:t>frame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fraction </a:t>
            </a:r>
            <a:r>
              <a:rPr lang="en-US" sz="1800" dirty="0">
                <a:latin typeface="Times New Roman"/>
                <a:cs typeface="Times New Roman"/>
              </a:rPr>
              <a:t>of a </a:t>
            </a:r>
            <a:r>
              <a:rPr lang="en-US" sz="1800" spc="-5" dirty="0">
                <a:latin typeface="Times New Roman"/>
                <a:cs typeface="Times New Roman"/>
              </a:rPr>
              <a:t>second. </a:t>
            </a:r>
            <a:r>
              <a:rPr lang="en-US" sz="1800" spc="-1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case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term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'transient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stability'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used.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57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FF8A-CB0D-410E-9B16-FB259418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0A448-7DCE-43BF-B53A-5CF4BE6C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r>
              <a:rPr lang="en-US" sz="1800" b="1" spc="-5" dirty="0">
                <a:latin typeface="Times New Roman"/>
                <a:cs typeface="Times New Roman"/>
              </a:rPr>
              <a:t>Control </a:t>
            </a:r>
            <a:r>
              <a:rPr lang="en-US" sz="1800" b="1" dirty="0">
                <a:latin typeface="Times New Roman"/>
                <a:cs typeface="Times New Roman"/>
              </a:rPr>
              <a:t>of </a:t>
            </a:r>
            <a:r>
              <a:rPr lang="en-US" sz="1800" b="1" spc="-5" dirty="0">
                <a:latin typeface="Times New Roman"/>
                <a:cs typeface="Times New Roman"/>
              </a:rPr>
              <a:t>Voltage Instability-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instability along </a:t>
            </a:r>
            <a:r>
              <a:rPr lang="en-US" sz="1800" spc="-5" dirty="0">
                <a:latin typeface="Times New Roman"/>
                <a:cs typeface="Times New Roman"/>
              </a:rPr>
              <a:t>with angle </a:t>
            </a:r>
            <a:r>
              <a:rPr lang="en-US" sz="1800" dirty="0">
                <a:latin typeface="Times New Roman"/>
                <a:cs typeface="Times New Roman"/>
              </a:rPr>
              <a:t>instability pose a </a:t>
            </a:r>
            <a:r>
              <a:rPr lang="en-US" sz="1800" spc="-5" dirty="0">
                <a:latin typeface="Times New Roman"/>
                <a:cs typeface="Times New Roman"/>
              </a:rPr>
              <a:t>threat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security.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Uncontrolled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rejection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due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collapse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dirty="0">
                <a:latin typeface="Times New Roman"/>
                <a:cs typeface="Times New Roman"/>
              </a:rPr>
              <a:t> cause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separation and blackouts. Hence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must be </a:t>
            </a:r>
            <a:r>
              <a:rPr lang="en-US" sz="1800" spc="-5" dirty="0">
                <a:latin typeface="Times New Roman"/>
                <a:cs typeface="Times New Roman"/>
              </a:rPr>
              <a:t>planned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such </a:t>
            </a:r>
            <a:r>
              <a:rPr lang="en-US" sz="1800" dirty="0">
                <a:latin typeface="Times New Roman"/>
                <a:cs typeface="Times New Roman"/>
              </a:rPr>
              <a:t>a way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reduce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possibility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 instability. Also </a:t>
            </a:r>
            <a:r>
              <a:rPr lang="en-US" sz="1800" dirty="0">
                <a:latin typeface="Times New Roman"/>
                <a:cs typeface="Times New Roman"/>
              </a:rPr>
              <a:t>the system must be </a:t>
            </a:r>
            <a:r>
              <a:rPr lang="en-US" sz="1800" spc="-5" dirty="0">
                <a:latin typeface="Times New Roman"/>
                <a:cs typeface="Times New Roman"/>
              </a:rPr>
              <a:t>operated with adequate margin </a:t>
            </a:r>
            <a:r>
              <a:rPr lang="en-US" sz="1800" dirty="0">
                <a:latin typeface="Times New Roman"/>
                <a:cs typeface="Times New Roman"/>
              </a:rPr>
              <a:t>for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stability.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event of </a:t>
            </a:r>
            <a:r>
              <a:rPr lang="en-US" sz="1800" spc="-5" dirty="0">
                <a:latin typeface="Times New Roman"/>
                <a:cs typeface="Times New Roman"/>
              </a:rPr>
              <a:t>voltage instability </a:t>
            </a:r>
            <a:r>
              <a:rPr lang="en-US" sz="1800" dirty="0">
                <a:latin typeface="Times New Roman"/>
                <a:cs typeface="Times New Roman"/>
              </a:rPr>
              <a:t>due to </a:t>
            </a:r>
            <a:r>
              <a:rPr lang="en-US" sz="1800" spc="-5" dirty="0">
                <a:latin typeface="Times New Roman"/>
                <a:cs typeface="Times New Roman"/>
              </a:rPr>
              <a:t>unforeseen contingencies,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-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must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prevent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widespread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collapse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restore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loads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as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quickly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possible.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incidence </a:t>
            </a:r>
            <a:r>
              <a:rPr lang="en-US" sz="1800" dirty="0">
                <a:latin typeface="Times New Roman"/>
                <a:cs typeface="Times New Roman"/>
              </a:rPr>
              <a:t>of voltage instability </a:t>
            </a:r>
            <a:r>
              <a:rPr lang="en-US" sz="1800" spc="-5" dirty="0">
                <a:latin typeface="Times New Roman"/>
                <a:cs typeface="Times New Roman"/>
              </a:rPr>
              <a:t>increases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10" dirty="0">
                <a:latin typeface="Times New Roman"/>
                <a:cs typeface="Times New Roman"/>
              </a:rPr>
              <a:t>system</a:t>
            </a:r>
            <a:r>
              <a:rPr lang="en-US" sz="1800" spc="2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operated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close </a:t>
            </a:r>
            <a:r>
              <a:rPr lang="en-US" sz="1800" dirty="0">
                <a:latin typeface="Times New Roman"/>
                <a:cs typeface="Times New Roman"/>
              </a:rPr>
              <a:t>to its </a:t>
            </a:r>
            <a:r>
              <a:rPr lang="en-US" sz="1800" spc="-5" dirty="0">
                <a:latin typeface="Times New Roman"/>
                <a:cs typeface="Times New Roman"/>
              </a:rPr>
              <a:t>maximum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dirty="0">
                <a:latin typeface="Times New Roman"/>
                <a:cs typeface="Times New Roman"/>
              </a:rPr>
              <a:t>stability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limit.</a:t>
            </a: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lang="en-US" sz="1900" spc="-5" dirty="0">
                <a:latin typeface="Times New Roman"/>
                <a:cs typeface="Times New Roman"/>
              </a:rPr>
              <a:t>Countermeasures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for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problem:</a:t>
            </a:r>
            <a:endParaRPr lang="en-US" sz="1900" dirty="0">
              <a:latin typeface="Times New Roman"/>
              <a:cs typeface="Times New Roman"/>
            </a:endParaRPr>
          </a:p>
          <a:p>
            <a:pPr marL="281305" marR="5715" indent="-281305">
              <a:lnSpc>
                <a:spcPct val="110000"/>
              </a:lnSpc>
              <a:spcBef>
                <a:spcPts val="994"/>
              </a:spcBef>
              <a:buAutoNum type="arabicParenBoth"/>
              <a:tabLst>
                <a:tab pos="281305" algn="l"/>
              </a:tabLst>
            </a:pP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power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compensation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close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load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centers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well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at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critical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buses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-5" dirty="0">
                <a:latin typeface="Times New Roman"/>
                <a:cs typeface="Times New Roman"/>
              </a:rPr>
              <a:t> network</a:t>
            </a:r>
            <a:r>
              <a:rPr lang="en-US" sz="1900" dirty="0">
                <a:latin typeface="Times New Roman"/>
                <a:cs typeface="Times New Roman"/>
              </a:rPr>
              <a:t> is</a:t>
            </a:r>
            <a:r>
              <a:rPr lang="en-US" sz="1900" spc="-5" dirty="0">
                <a:latin typeface="Times New Roman"/>
                <a:cs typeface="Times New Roman"/>
              </a:rPr>
              <a:t> essential</a:t>
            </a:r>
            <a:r>
              <a:rPr lang="en-US" sz="1900" dirty="0">
                <a:latin typeface="Times New Roman"/>
                <a:cs typeface="Times New Roman"/>
              </a:rPr>
              <a:t> for</a:t>
            </a:r>
            <a:r>
              <a:rPr lang="en-US" sz="1900" spc="-5" dirty="0">
                <a:latin typeface="Times New Roman"/>
                <a:cs typeface="Times New Roman"/>
              </a:rPr>
              <a:t> overcoming</a:t>
            </a:r>
            <a:r>
              <a:rPr lang="en-US" sz="1900" spc="-1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voltage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instability.</a:t>
            </a:r>
            <a:endParaRPr lang="en-US" sz="1900" dirty="0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spcBef>
                <a:spcPts val="1155"/>
              </a:spcBef>
              <a:buAutoNum type="arabicParenBoth"/>
              <a:tabLst>
                <a:tab pos="266065" algn="l"/>
              </a:tabLst>
            </a:pP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-5" dirty="0">
                <a:latin typeface="Times New Roman"/>
                <a:cs typeface="Times New Roman"/>
              </a:rPr>
              <a:t> SVC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STATCON </a:t>
            </a:r>
            <a:r>
              <a:rPr lang="en-US" sz="1900" spc="-5" dirty="0">
                <a:latin typeface="Times New Roman"/>
                <a:cs typeface="Times New Roman"/>
              </a:rPr>
              <a:t>provide fast</a:t>
            </a:r>
            <a:r>
              <a:rPr lang="en-US" sz="1900" dirty="0">
                <a:latin typeface="Times New Roman"/>
                <a:cs typeface="Times New Roman"/>
              </a:rPr>
              <a:t> control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help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improve</a:t>
            </a:r>
            <a:r>
              <a:rPr lang="en-US" sz="1900" dirty="0">
                <a:latin typeface="Times New Roman"/>
                <a:cs typeface="Times New Roman"/>
              </a:rPr>
              <a:t> system </a:t>
            </a:r>
            <a:r>
              <a:rPr lang="en-US" sz="1900" spc="-5" dirty="0">
                <a:latin typeface="Times New Roman"/>
                <a:cs typeface="Times New Roman"/>
              </a:rPr>
              <a:t>stability.</a:t>
            </a:r>
            <a:endParaRPr lang="en-US" sz="1900" dirty="0">
              <a:latin typeface="Times New Roman"/>
              <a:cs typeface="Times New Roman"/>
            </a:endParaRPr>
          </a:p>
          <a:p>
            <a:pPr marL="233679" marR="6350" indent="-233679">
              <a:lnSpc>
                <a:spcPct val="110000"/>
              </a:lnSpc>
              <a:spcBef>
                <a:spcPts val="1005"/>
              </a:spcBef>
              <a:buAutoNum type="arabicParenBoth"/>
              <a:tabLst>
                <a:tab pos="233679" algn="l"/>
              </a:tabLst>
            </a:pP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application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under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voltage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load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shedding,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controlled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separation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adaptive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Q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intelligent control</a:t>
            </a:r>
            <a:r>
              <a:rPr lang="en-US" sz="1900" dirty="0">
                <a:latin typeface="Times New Roman"/>
                <a:cs typeface="Times New Roman"/>
              </a:rPr>
              <a:t> are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steps in this</a:t>
            </a:r>
            <a:r>
              <a:rPr lang="en-US" sz="1900" spc="-5" dirty="0">
                <a:latin typeface="Times New Roman"/>
                <a:cs typeface="Times New Roman"/>
              </a:rPr>
              <a:t> direction.</a:t>
            </a:r>
            <a:endParaRPr lang="en-US" sz="1900" dirty="0">
              <a:latin typeface="Times New Roman"/>
              <a:cs typeface="Times New Roman"/>
            </a:endParaRPr>
          </a:p>
          <a:p>
            <a:pPr marL="303530" indent="-291465">
              <a:lnSpc>
                <a:spcPct val="100000"/>
              </a:lnSpc>
              <a:spcBef>
                <a:spcPts val="1140"/>
              </a:spcBef>
              <a:buAutoNum type="arabicParenBoth"/>
              <a:tabLst>
                <a:tab pos="304165" algn="l"/>
              </a:tabLst>
            </a:pPr>
            <a:r>
              <a:rPr lang="en-US" sz="1900" spc="-5" dirty="0">
                <a:latin typeface="Times New Roman"/>
                <a:cs typeface="Times New Roman"/>
              </a:rPr>
              <a:t>Use</a:t>
            </a:r>
            <a:r>
              <a:rPr lang="en-US" sz="1900" spc="-3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-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OLTC.</a:t>
            </a: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89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25FF-8C8C-4B97-BFCC-547EF099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821094"/>
          </a:xfrm>
        </p:spPr>
        <p:txBody>
          <a:bodyPr>
            <a:normAutofit fontScale="90000"/>
          </a:bodyPr>
          <a:lstStyle/>
          <a:p>
            <a:r>
              <a:rPr lang="en-IN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UNIT-II</a:t>
            </a:r>
            <a:br>
              <a:rPr lang="en-IN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lang="en-IN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</a:t>
            </a:r>
            <a:r>
              <a:rPr lang="en-IN"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COMMITMENT-</a:t>
            </a:r>
            <a:br>
              <a:rPr lang="en-IN" sz="44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FB6D-C3B9-4BC9-BF38-7115B467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5477167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“commit”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generating </a:t>
            </a:r>
            <a:r>
              <a:rPr lang="en-US" sz="1800" dirty="0">
                <a:latin typeface="Times New Roman"/>
                <a:cs typeface="Times New Roman"/>
              </a:rPr>
              <a:t>unit means to “turn it on;” </a:t>
            </a:r>
            <a:r>
              <a:rPr lang="en-US" sz="1800" spc="-5" dirty="0">
                <a:latin typeface="Times New Roman"/>
                <a:cs typeface="Times New Roman"/>
              </a:rPr>
              <a:t>that is, </a:t>
            </a:r>
            <a:r>
              <a:rPr lang="en-US" sz="1800" dirty="0">
                <a:latin typeface="Times New Roman"/>
                <a:cs typeface="Times New Roman"/>
              </a:rPr>
              <a:t>to bring the unit up to </a:t>
            </a:r>
            <a:r>
              <a:rPr lang="en-US" sz="1800" spc="-5" dirty="0">
                <a:latin typeface="Times New Roman"/>
                <a:cs typeface="Times New Roman"/>
              </a:rPr>
              <a:t>speed,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synchronize </a:t>
            </a:r>
            <a:r>
              <a:rPr lang="en-US" sz="1800" dirty="0">
                <a:latin typeface="Times New Roman"/>
                <a:cs typeface="Times New Roman"/>
              </a:rPr>
              <a:t>it to the </a:t>
            </a:r>
            <a:r>
              <a:rPr lang="en-US" sz="1800" spc="-5" dirty="0">
                <a:latin typeface="Times New Roman"/>
                <a:cs typeface="Times New Roman"/>
              </a:rPr>
              <a:t>system, and connect </a:t>
            </a:r>
            <a:r>
              <a:rPr lang="en-US" sz="1800" dirty="0">
                <a:latin typeface="Times New Roman"/>
                <a:cs typeface="Times New Roman"/>
              </a:rPr>
              <a:t>it </a:t>
            </a:r>
            <a:r>
              <a:rPr lang="en-US" sz="1800" spc="-5" dirty="0">
                <a:latin typeface="Times New Roman"/>
                <a:cs typeface="Times New Roman"/>
              </a:rPr>
              <a:t>so that </a:t>
            </a:r>
            <a:r>
              <a:rPr lang="en-US" sz="1800" dirty="0">
                <a:latin typeface="Times New Roman"/>
                <a:cs typeface="Times New Roman"/>
              </a:rPr>
              <a:t>it </a:t>
            </a:r>
            <a:r>
              <a:rPr lang="en-US" sz="1800" spc="-5" dirty="0">
                <a:latin typeface="Times New Roman"/>
                <a:cs typeface="Times New Roman"/>
              </a:rPr>
              <a:t>can deliver </a:t>
            </a:r>
            <a:r>
              <a:rPr lang="en-US" sz="1800" dirty="0">
                <a:latin typeface="Times New Roman"/>
                <a:cs typeface="Times New Roman"/>
              </a:rPr>
              <a:t>power to the </a:t>
            </a:r>
            <a:r>
              <a:rPr lang="en-US" sz="1800" spc="-5" dirty="0">
                <a:latin typeface="Times New Roman"/>
                <a:cs typeface="Times New Roman"/>
              </a:rPr>
              <a:t>network.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problem with “commit enough </a:t>
            </a:r>
            <a:r>
              <a:rPr lang="en-US" sz="1800" dirty="0">
                <a:latin typeface="Times New Roman"/>
                <a:cs typeface="Times New Roman"/>
              </a:rPr>
              <a:t>units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leave them on </a:t>
            </a:r>
            <a:r>
              <a:rPr lang="en-US" sz="1800" spc="-5" dirty="0">
                <a:latin typeface="Times New Roman"/>
                <a:cs typeface="Times New Roman"/>
              </a:rPr>
              <a:t>line” </a:t>
            </a:r>
            <a:r>
              <a:rPr lang="en-US" sz="1800" dirty="0">
                <a:latin typeface="Times New Roman"/>
                <a:cs typeface="Times New Roman"/>
              </a:rPr>
              <a:t>is one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economics. Money can be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saved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turning units off </a:t>
            </a:r>
            <a:r>
              <a:rPr lang="en-US" sz="1800" spc="-5" dirty="0">
                <a:latin typeface="Times New Roman"/>
                <a:cs typeface="Times New Roman"/>
              </a:rPr>
              <a:t>(decommitting them) </a:t>
            </a:r>
            <a:r>
              <a:rPr lang="en-US" sz="1800" dirty="0">
                <a:latin typeface="Times New Roman"/>
                <a:cs typeface="Times New Roman"/>
              </a:rPr>
              <a:t>when they are not </a:t>
            </a:r>
            <a:r>
              <a:rPr lang="en-US" sz="1800" spc="-5" dirty="0">
                <a:latin typeface="Times New Roman"/>
                <a:cs typeface="Times New Roman"/>
              </a:rPr>
              <a:t>needed. </a:t>
            </a:r>
            <a:r>
              <a:rPr lang="en-US" sz="1800" dirty="0">
                <a:latin typeface="Times New Roman"/>
                <a:cs typeface="Times New Roman"/>
              </a:rPr>
              <a:t>Many </a:t>
            </a:r>
            <a:r>
              <a:rPr lang="en-US" sz="1800" spc="-5" dirty="0">
                <a:latin typeface="Times New Roman"/>
                <a:cs typeface="Times New Roman"/>
              </a:rPr>
              <a:t>constraints can </a:t>
            </a:r>
            <a:r>
              <a:rPr lang="en-US" sz="1800" dirty="0">
                <a:latin typeface="Times New Roman"/>
                <a:cs typeface="Times New Roman"/>
              </a:rPr>
              <a:t> be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placed</a:t>
            </a:r>
            <a:r>
              <a:rPr lang="en-US" sz="1800" dirty="0">
                <a:latin typeface="Times New Roman"/>
                <a:cs typeface="Times New Roman"/>
              </a:rPr>
              <a:t> on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 commitment </a:t>
            </a:r>
            <a:r>
              <a:rPr lang="en-US" sz="1800" spc="-5" dirty="0">
                <a:latin typeface="Times New Roman"/>
                <a:cs typeface="Times New Roman"/>
              </a:rPr>
              <a:t>problem.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 are:</a:t>
            </a:r>
            <a:endParaRPr lang="en-US" sz="1800" dirty="0">
              <a:latin typeface="Times New Roman"/>
              <a:cs typeface="Times New Roman"/>
            </a:endParaRPr>
          </a:p>
          <a:p>
            <a:pPr marL="927100" lvl="2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Spinning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Reserve</a:t>
            </a:r>
            <a:endParaRPr lang="en-US" sz="1800" dirty="0">
              <a:latin typeface="Times New Roman"/>
              <a:cs typeface="Times New Roman"/>
            </a:endParaRPr>
          </a:p>
          <a:p>
            <a:pPr marL="927100" lvl="2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Thermal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Constraints: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as:</a:t>
            </a:r>
            <a:endParaRPr lang="en-US" sz="1800" dirty="0">
              <a:latin typeface="Times New Roman"/>
              <a:cs typeface="Times New Roman"/>
            </a:endParaRPr>
          </a:p>
          <a:p>
            <a:pPr marL="736600">
              <a:lnSpc>
                <a:spcPct val="100000"/>
              </a:lnSpc>
              <a:spcBef>
                <a:spcPts val="155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Minimum</a:t>
            </a:r>
            <a:r>
              <a:rPr lang="en-US" sz="1800" b="1" spc="-2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up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time: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once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running,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should</a:t>
            </a:r>
            <a:r>
              <a:rPr lang="en-US" sz="1800" dirty="0">
                <a:latin typeface="Times New Roman"/>
                <a:cs typeface="Times New Roman"/>
              </a:rPr>
              <a:t> not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turned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immediately.</a:t>
            </a:r>
          </a:p>
          <a:p>
            <a:pPr marL="756285" marR="5080" indent="38100" algn="just">
              <a:lnSpc>
                <a:spcPct val="110000"/>
              </a:lnSpc>
            </a:pPr>
            <a:r>
              <a:rPr lang="en-US" sz="1800" b="1" spc="-5" dirty="0">
                <a:latin typeface="Times New Roman"/>
                <a:cs typeface="Times New Roman"/>
              </a:rPr>
              <a:t>Minimum </a:t>
            </a:r>
            <a:r>
              <a:rPr lang="en-US" sz="1800" b="1" dirty="0">
                <a:latin typeface="Times New Roman"/>
                <a:cs typeface="Times New Roman"/>
              </a:rPr>
              <a:t>down </a:t>
            </a:r>
            <a:r>
              <a:rPr lang="en-US" sz="1800" b="1" spc="-10" dirty="0">
                <a:latin typeface="Times New Roman"/>
                <a:cs typeface="Times New Roman"/>
              </a:rPr>
              <a:t>time:</a:t>
            </a:r>
            <a:r>
              <a:rPr lang="en-US" sz="1800" b="1" spc="2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once </a:t>
            </a:r>
            <a:r>
              <a:rPr lang="en-US" sz="1800" dirty="0">
                <a:latin typeface="Times New Roman"/>
                <a:cs typeface="Times New Roman"/>
              </a:rPr>
              <a:t>the unit is </a:t>
            </a:r>
            <a:r>
              <a:rPr lang="en-US" sz="1800" spc="-5" dirty="0">
                <a:latin typeface="Times New Roman"/>
                <a:cs typeface="Times New Roman"/>
              </a:rPr>
              <a:t>decommitted, there </a:t>
            </a:r>
            <a:r>
              <a:rPr lang="en-US" sz="1800" dirty="0">
                <a:latin typeface="Times New Roman"/>
                <a:cs typeface="Times New Roman"/>
              </a:rPr>
              <a:t>is a </a:t>
            </a:r>
            <a:r>
              <a:rPr lang="en-US" sz="1800" spc="-5" dirty="0">
                <a:latin typeface="Times New Roman"/>
                <a:cs typeface="Times New Roman"/>
              </a:rPr>
              <a:t>minimum time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before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 can be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recommitted.</a:t>
            </a:r>
          </a:p>
          <a:p>
            <a:pPr marL="756285" marR="6350" indent="-38100" algn="just">
              <a:lnSpc>
                <a:spcPct val="110000"/>
              </a:lnSpc>
              <a:spcBef>
                <a:spcPts val="15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Crew</a:t>
            </a:r>
            <a:r>
              <a:rPr lang="en-US" sz="1800" b="1" spc="24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constraints:</a:t>
            </a:r>
            <a:r>
              <a:rPr lang="en-US" sz="1800" b="1" spc="2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if</a:t>
            </a:r>
            <a:r>
              <a:rPr lang="en-US" sz="1800" spc="2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2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plant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consists</a:t>
            </a:r>
            <a:r>
              <a:rPr lang="en-US" sz="1800" spc="229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2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two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2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more</a:t>
            </a:r>
            <a:r>
              <a:rPr lang="en-US" sz="1800" spc="2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units,</a:t>
            </a:r>
            <a:r>
              <a:rPr lang="en-US" sz="1800" spc="2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they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cannot</a:t>
            </a:r>
            <a:r>
              <a:rPr lang="en-US" sz="1800" spc="2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both</a:t>
            </a:r>
            <a:r>
              <a:rPr lang="en-US" sz="1800" spc="2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turned </a:t>
            </a:r>
            <a:r>
              <a:rPr lang="en-US" sz="1800" dirty="0">
                <a:latin typeface="Times New Roman"/>
                <a:cs typeface="Times New Roman"/>
              </a:rPr>
              <a:t>on </a:t>
            </a:r>
            <a:r>
              <a:rPr lang="en-US" sz="1800" spc="-5" dirty="0">
                <a:latin typeface="Times New Roman"/>
                <a:cs typeface="Times New Roman"/>
              </a:rPr>
              <a:t>at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same </a:t>
            </a:r>
            <a:r>
              <a:rPr lang="en-US" sz="1800" dirty="0">
                <a:latin typeface="Times New Roman"/>
                <a:cs typeface="Times New Roman"/>
              </a:rPr>
              <a:t>time </a:t>
            </a:r>
            <a:r>
              <a:rPr lang="en-US" sz="1800" spc="-5" dirty="0">
                <a:latin typeface="Times New Roman"/>
                <a:cs typeface="Times New Roman"/>
              </a:rPr>
              <a:t>since </a:t>
            </a:r>
            <a:r>
              <a:rPr lang="en-US" sz="1800" dirty="0">
                <a:latin typeface="Times New Roman"/>
                <a:cs typeface="Times New Roman"/>
              </a:rPr>
              <a:t>there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not </a:t>
            </a:r>
            <a:r>
              <a:rPr lang="en-US" sz="1800" spc="-5" dirty="0">
                <a:latin typeface="Times New Roman"/>
                <a:cs typeface="Times New Roman"/>
              </a:rPr>
              <a:t>enough crew members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attend </a:t>
            </a:r>
            <a:r>
              <a:rPr lang="en-US" sz="1800" dirty="0">
                <a:latin typeface="Times New Roman"/>
                <a:cs typeface="Times New Roman"/>
              </a:rPr>
              <a:t>both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while starting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up.</a:t>
            </a:r>
          </a:p>
          <a:p>
            <a:pPr marL="927100" lvl="2" indent="-228600" algn="just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927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Fuel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</a:t>
            </a:r>
            <a:endParaRPr lang="en-US" sz="1800" dirty="0">
              <a:latin typeface="Times New Roman"/>
              <a:cs typeface="Times New Roman"/>
            </a:endParaRPr>
          </a:p>
          <a:p>
            <a:pPr marL="203200" marR="2154555" indent="0">
              <a:lnSpc>
                <a:spcPct val="110000"/>
              </a:lnSpc>
              <a:buNone/>
            </a:pP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-5" dirty="0">
                <a:latin typeface="Times New Roman"/>
                <a:cs typeface="Times New Roman"/>
              </a:rPr>
              <a:t> solution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methods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 unit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commitment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problem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are: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Priority-list schemes,</a:t>
            </a:r>
            <a:endParaRPr lang="en-US" sz="1900" dirty="0">
              <a:latin typeface="Times New Roman"/>
              <a:cs typeface="Times New Roman"/>
            </a:endParaRPr>
          </a:p>
          <a:p>
            <a:pPr marL="661670" marR="3503929" indent="-1905">
              <a:lnSpc>
                <a:spcPct val="110000"/>
              </a:lnSpc>
              <a:spcBef>
                <a:spcPts val="10"/>
              </a:spcBef>
            </a:pPr>
            <a:r>
              <a:rPr lang="en-US" sz="1900" spc="-5" dirty="0">
                <a:latin typeface="Times New Roman"/>
                <a:cs typeface="Times New Roman"/>
              </a:rPr>
              <a:t>Dynamic programming (DP),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Lagrange</a:t>
            </a:r>
            <a:r>
              <a:rPr lang="en-US" sz="1900" spc="-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relaxation</a:t>
            </a:r>
            <a:r>
              <a:rPr lang="en-US" sz="1900" spc="-10" dirty="0">
                <a:latin typeface="Times New Roman"/>
                <a:cs typeface="Times New Roman"/>
              </a:rPr>
              <a:t> (LR).</a:t>
            </a: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205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75F-6AA6-42D9-9B3B-2F2CF5E3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>
            <a:normAutofit/>
          </a:bodyPr>
          <a:lstStyle/>
          <a:p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INPUT-OUTPUT CHARACTERISTICS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THERMAL</a:t>
            </a:r>
            <a:r>
              <a:rPr lang="en-US"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PLANTS-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8D74-FD6E-45F7-B26C-7E09771A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366"/>
            <a:ext cx="10515600" cy="5831633"/>
          </a:xfrm>
        </p:spPr>
        <p:txBody>
          <a:bodyPr/>
          <a:lstStyle/>
          <a:p>
            <a:r>
              <a:rPr lang="en-IN" sz="1800" b="1" spc="-5" dirty="0">
                <a:latin typeface="Times New Roman"/>
                <a:cs typeface="Times New Roman"/>
              </a:rPr>
              <a:t>Input-Output</a:t>
            </a:r>
            <a:r>
              <a:rPr lang="en-IN" sz="1800" b="1" spc="-3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Curve</a:t>
            </a:r>
            <a:endParaRPr lang="en-IN" sz="1800" dirty="0">
              <a:latin typeface="Times New Roman"/>
              <a:cs typeface="Times New Roman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1800" b="1" spc="-5" dirty="0">
                <a:latin typeface="Times New Roman"/>
                <a:cs typeface="Times New Roman"/>
              </a:rPr>
              <a:t>Heat</a:t>
            </a:r>
            <a:r>
              <a:rPr lang="en-IN" sz="1800" b="1" spc="-3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Rate</a:t>
            </a:r>
            <a:r>
              <a:rPr lang="en-IN" sz="1800" b="1" spc="-2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Curve</a:t>
            </a:r>
            <a:endParaRPr lang="en-IN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53F67BCE-BFD8-4F84-A109-7C044CCE72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1575" y="1026366"/>
            <a:ext cx="3272307" cy="2405122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3283984A-9725-4314-8687-B57AA55186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7324" y="4395619"/>
            <a:ext cx="2926080" cy="23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4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B3A6-3ECB-4CB1-A376-773290B2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5B0B1-1D0E-43F3-803E-E6685104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400800"/>
          </a:xfrm>
        </p:spPr>
        <p:txBody>
          <a:bodyPr/>
          <a:lstStyle/>
          <a:p>
            <a:r>
              <a:rPr lang="en-IN" sz="1800" b="1" spc="-5" dirty="0">
                <a:latin typeface="Times New Roman"/>
                <a:cs typeface="Times New Roman"/>
              </a:rPr>
              <a:t>Incremental</a:t>
            </a:r>
            <a:r>
              <a:rPr lang="en-IN" sz="1800" b="1" spc="-15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Fuel</a:t>
            </a:r>
            <a:r>
              <a:rPr lang="en-IN" sz="1800" b="1" spc="-1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Rate</a:t>
            </a:r>
            <a:r>
              <a:rPr lang="en-IN" sz="1800" b="1" spc="-15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Curve</a:t>
            </a: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endParaRPr lang="en-IN" sz="1800" b="1" spc="-5" dirty="0">
              <a:latin typeface="Times New Roman"/>
              <a:cs typeface="Times New Roman"/>
            </a:endParaRPr>
          </a:p>
          <a:p>
            <a:r>
              <a:rPr lang="en-IN" sz="1800" b="1" spc="-5" dirty="0">
                <a:latin typeface="Times New Roman"/>
                <a:cs typeface="Times New Roman"/>
              </a:rPr>
              <a:t>Incremental</a:t>
            </a:r>
            <a:r>
              <a:rPr lang="en-IN" sz="1800" b="1" spc="-3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Cost</a:t>
            </a:r>
            <a:r>
              <a:rPr lang="en-IN" sz="1800" b="1" spc="-3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Curve</a:t>
            </a:r>
            <a:endParaRPr lang="en-IN" sz="1800" dirty="0">
              <a:latin typeface="Times New Roman"/>
              <a:cs typeface="Times New Roman"/>
            </a:endParaRPr>
          </a:p>
          <a:p>
            <a:endParaRPr lang="en-IN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052410B-DF9E-4A53-83A2-C8725A5797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3422" y="702564"/>
            <a:ext cx="3230880" cy="2726436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F9D0F4B6-9CEC-488D-A3C0-3C6D920C2B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0060" y="4185775"/>
            <a:ext cx="3611879" cy="24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1282-601A-4179-A912-03373E4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1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CA981D4-BE6E-4B4D-A44A-B5F17C9B99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4563" y="541338"/>
            <a:ext cx="10999237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Input-output characteristics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Hydro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Plants:</a:t>
            </a: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spc="-5" dirty="0">
                <a:latin typeface="Times New Roman"/>
                <a:cs typeface="Times New Roman"/>
              </a:rPr>
              <a:t>Incremental</a:t>
            </a:r>
            <a:r>
              <a:rPr lang="en-IN" sz="1800" b="1" spc="-1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Water</a:t>
            </a:r>
            <a:r>
              <a:rPr lang="en-IN" sz="1800" b="1" spc="-1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Rate</a:t>
            </a:r>
            <a:r>
              <a:rPr lang="en-IN" sz="1800" b="1" spc="-15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Characteristic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b="1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010F7912-1631-494F-B8DD-03EF3D512B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5030" y="1024842"/>
            <a:ext cx="3270504" cy="2670047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C875879A-1B67-4675-AAB1-104D7E09765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4654" y="4353136"/>
            <a:ext cx="3230880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8A466-1BE5-4BC1-8006-597D4671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lang="en-IN" sz="4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4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IN" sz="4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4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</a:t>
            </a:r>
            <a:r>
              <a:rPr lang="en-IN" sz="4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4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A5861-2B63-4188-BB36-FAD0B132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10461" cy="4864424"/>
          </a:xfrm>
        </p:spPr>
        <p:txBody>
          <a:bodyPr/>
          <a:lstStyle/>
          <a:p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2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typical</a:t>
            </a:r>
            <a:r>
              <a:rPr lang="en-US" sz="2800" spc="22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</a:t>
            </a:r>
            <a:r>
              <a:rPr lang="en-US" sz="2800" spc="2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</a:t>
            </a:r>
            <a:r>
              <a:rPr lang="en-US" sz="2800" spc="22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can</a:t>
            </a:r>
            <a:r>
              <a:rPr lang="en-US" sz="2800" spc="2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229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divided</a:t>
            </a:r>
            <a:r>
              <a:rPr lang="en-US" sz="2800" spc="2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into</a:t>
            </a:r>
            <a:r>
              <a:rPr lang="en-US" sz="2800" spc="2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different</a:t>
            </a:r>
            <a:r>
              <a:rPr lang="en-US" sz="2800" spc="229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parts.</a:t>
            </a:r>
            <a:r>
              <a:rPr lang="en-US" sz="2800" spc="24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These</a:t>
            </a:r>
            <a:r>
              <a:rPr lang="en-US" sz="2800" spc="2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are</a:t>
            </a:r>
            <a:r>
              <a:rPr lang="en-US" sz="2800" spc="229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generation,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transmission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distribution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systems.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CA0E620-EE19-47BE-9AEA-A1A6673058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2748" y="2758545"/>
            <a:ext cx="3776472" cy="38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2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18FC-7608-4C11-A11D-30118CE2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FB8F-A2B4-4B22-9A24-EFE714B1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150"/>
            <a:ext cx="10515600" cy="6232849"/>
          </a:xfrm>
        </p:spPr>
        <p:txBody>
          <a:bodyPr>
            <a:normAutofit lnSpcReduction="10000"/>
          </a:bodyPr>
          <a:lstStyle/>
          <a:p>
            <a:r>
              <a:rPr lang="en-US" sz="1800" b="1" spc="-5" dirty="0">
                <a:latin typeface="Times New Roman"/>
                <a:cs typeface="Times New Roman"/>
              </a:rPr>
              <a:t>Input-Output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characteristic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for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different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head</a:t>
            </a:r>
            <a:r>
              <a:rPr lang="en-US" sz="1800" b="1" spc="1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plants</a:t>
            </a: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endParaRPr lang="en-US" sz="1800" b="1" spc="-5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IN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lang="en-IN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CONSTRAINTS-</a:t>
            </a:r>
            <a:endParaRPr lang="en-US" sz="1800" b="1" u="heavy" spc="-5" dirty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228600" indent="-15240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286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Primary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(equality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constraints):</a:t>
            </a:r>
            <a:endParaRPr lang="en-US"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2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balance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equations:</a:t>
            </a:r>
          </a:p>
          <a:p>
            <a:pPr marL="76200" marR="68580" indent="609600">
              <a:lnSpc>
                <a:spcPct val="110000"/>
              </a:lnSpc>
            </a:pPr>
            <a:r>
              <a:rPr lang="en-US" sz="1800" dirty="0">
                <a:latin typeface="Times New Roman"/>
                <a:cs typeface="Times New Roman"/>
              </a:rPr>
              <a:t>Pi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Di</a:t>
            </a:r>
            <a:r>
              <a:rPr lang="en-US" sz="1800" spc="209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</a:t>
            </a:r>
            <a:r>
              <a:rPr lang="en-US" sz="1800" baseline="-10416" dirty="0">
                <a:latin typeface="Times New Roman"/>
                <a:cs typeface="Times New Roman"/>
              </a:rPr>
              <a:t>l</a:t>
            </a:r>
            <a:r>
              <a:rPr lang="en-US" sz="1800" spc="19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=0;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Qi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Q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Di</a:t>
            </a:r>
            <a:r>
              <a:rPr lang="en-US" sz="1800" spc="209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Q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l</a:t>
            </a:r>
            <a:r>
              <a:rPr lang="en-US" sz="1800" spc="217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=0;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Times New Roman"/>
                <a:cs typeface="Times New Roman"/>
              </a:rPr>
              <a:t>=buses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system,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real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</a:t>
            </a:r>
            <a:r>
              <a:rPr lang="en-US" sz="1800" baseline="-10416" dirty="0">
                <a:latin typeface="Times New Roman"/>
                <a:cs typeface="Times New Roman"/>
              </a:rPr>
              <a:t>l</a:t>
            </a:r>
            <a:r>
              <a:rPr lang="en-US" sz="1800" spc="15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Q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l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  <a:p>
            <a:pPr marL="76200" marR="69215" indent="152400">
              <a:lnSpc>
                <a:spcPct val="110000"/>
              </a:lnSpc>
              <a:spcBef>
                <a:spcPts val="15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above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arise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due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need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balance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demand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system.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228600" indent="-152400">
              <a:lnSpc>
                <a:spcPct val="100000"/>
              </a:lnSpc>
              <a:buAutoNum type="arabicPeriod" startAt="2"/>
              <a:tabLst>
                <a:tab pos="2286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Secondary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(inequality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constraints):</a:t>
            </a:r>
            <a:endParaRPr lang="en-US" sz="1800" dirty="0">
              <a:latin typeface="Times New Roman"/>
              <a:cs typeface="Times New Roman"/>
            </a:endParaRPr>
          </a:p>
          <a:p>
            <a:pPr marL="76200">
              <a:lnSpc>
                <a:spcPts val="1365"/>
              </a:lnSpc>
              <a:spcBef>
                <a:spcPts val="13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These</a:t>
            </a:r>
            <a:r>
              <a:rPr lang="en-US" sz="1800" dirty="0">
                <a:latin typeface="Times New Roman"/>
                <a:cs typeface="Times New Roman"/>
              </a:rPr>
              <a:t> arise due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physical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operational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limitations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units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components.</a:t>
            </a:r>
            <a:endParaRPr lang="en-US" sz="1800" dirty="0">
              <a:latin typeface="Times New Roman"/>
              <a:cs typeface="Times New Roman"/>
            </a:endParaRPr>
          </a:p>
          <a:p>
            <a:pPr marL="1051560">
              <a:lnSpc>
                <a:spcPts val="1305"/>
              </a:lnSpc>
            </a:pPr>
            <a:r>
              <a:rPr lang="en-US" sz="2800" spc="37" baseline="-26570" dirty="0" err="1">
                <a:latin typeface="Times New Roman"/>
                <a:cs typeface="Times New Roman"/>
              </a:rPr>
              <a:t>P</a:t>
            </a:r>
            <a:r>
              <a:rPr lang="en-US" sz="800" spc="25" dirty="0" err="1">
                <a:latin typeface="Times New Roman"/>
                <a:cs typeface="Times New Roman"/>
              </a:rPr>
              <a:t>min</a:t>
            </a:r>
            <a:r>
              <a:rPr lang="en-US" sz="800" spc="75" dirty="0">
                <a:latin typeface="Times New Roman"/>
                <a:cs typeface="Times New Roman"/>
              </a:rPr>
              <a:t> </a:t>
            </a:r>
            <a:r>
              <a:rPr lang="en-US" sz="2800" spc="15" baseline="-26570" dirty="0">
                <a:latin typeface="Symbol"/>
                <a:cs typeface="Symbol"/>
              </a:rPr>
              <a:t></a:t>
            </a:r>
            <a:r>
              <a:rPr lang="en-US" sz="2800" spc="-15" baseline="-26570" dirty="0">
                <a:latin typeface="Times New Roman"/>
                <a:cs typeface="Times New Roman"/>
              </a:rPr>
              <a:t> </a:t>
            </a:r>
            <a:r>
              <a:rPr lang="en-US" sz="2800" spc="15" baseline="-26570" dirty="0">
                <a:latin typeface="Times New Roman"/>
                <a:cs typeface="Times New Roman"/>
              </a:rPr>
              <a:t>P</a:t>
            </a:r>
            <a:r>
              <a:rPr lang="en-US" sz="2800" spc="270" baseline="-26570" dirty="0">
                <a:latin typeface="Times New Roman"/>
                <a:cs typeface="Times New Roman"/>
              </a:rPr>
              <a:t> </a:t>
            </a:r>
            <a:r>
              <a:rPr lang="en-US" sz="2800" spc="15" baseline="-26570" dirty="0">
                <a:latin typeface="Symbol"/>
                <a:cs typeface="Symbol"/>
              </a:rPr>
              <a:t></a:t>
            </a:r>
            <a:r>
              <a:rPr lang="en-US" sz="2800" spc="-7" baseline="-26570" dirty="0">
                <a:latin typeface="Times New Roman"/>
                <a:cs typeface="Times New Roman"/>
              </a:rPr>
              <a:t> </a:t>
            </a:r>
            <a:r>
              <a:rPr lang="en-US" sz="2800" spc="37" baseline="-26570" dirty="0">
                <a:latin typeface="Times New Roman"/>
                <a:cs typeface="Times New Roman"/>
              </a:rPr>
              <a:t>P</a:t>
            </a:r>
            <a:r>
              <a:rPr lang="en-US" sz="800" spc="25" dirty="0">
                <a:latin typeface="Times New Roman"/>
                <a:cs typeface="Times New Roman"/>
              </a:rPr>
              <a:t>max</a:t>
            </a:r>
            <a:endParaRPr lang="en-US" sz="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AC48BAF0-A63C-4AB4-B30E-73DFEE26B3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046" y="978189"/>
            <a:ext cx="3422904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7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3A9E-41B8-4065-9D78-76FC9C12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0658-BB68-4A12-AEAC-7E406B0A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lnSpcReduction="10000"/>
          </a:bodyPr>
          <a:lstStyle/>
          <a:p>
            <a:pPr marL="1162685" marR="4091940" indent="-114300">
              <a:lnSpc>
                <a:spcPct val="92700"/>
              </a:lnSpc>
              <a:spcBef>
                <a:spcPts val="20"/>
              </a:spcBef>
              <a:tabLst>
                <a:tab pos="1543685" algn="l"/>
                <a:tab pos="1846580" algn="l"/>
              </a:tabLst>
            </a:pPr>
            <a:r>
              <a:rPr lang="en-US" sz="1800" spc="37" baseline="-26570" dirty="0" err="1">
                <a:latin typeface="Times New Roman"/>
                <a:cs typeface="Times New Roman"/>
              </a:rPr>
              <a:t>Q</a:t>
            </a:r>
            <a:r>
              <a:rPr lang="en-US" sz="1800" spc="25" dirty="0" err="1">
                <a:latin typeface="Times New Roman"/>
                <a:cs typeface="Times New Roman"/>
              </a:rPr>
              <a:t>min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15" baseline="-26570" dirty="0">
                <a:latin typeface="Symbol"/>
                <a:cs typeface="Symbol"/>
              </a:rPr>
              <a:t></a:t>
            </a:r>
            <a:r>
              <a:rPr lang="en-US" sz="1800" spc="-22" baseline="-26570" dirty="0">
                <a:latin typeface="Times New Roman"/>
                <a:cs typeface="Times New Roman"/>
              </a:rPr>
              <a:t> </a:t>
            </a:r>
            <a:r>
              <a:rPr lang="en-US" sz="1800" spc="15" baseline="-26570" dirty="0">
                <a:latin typeface="Times New Roman"/>
                <a:cs typeface="Times New Roman"/>
              </a:rPr>
              <a:t>P</a:t>
            </a:r>
            <a:r>
              <a:rPr lang="en-US" sz="1800" spc="270" baseline="-26570" dirty="0">
                <a:latin typeface="Times New Roman"/>
                <a:cs typeface="Times New Roman"/>
              </a:rPr>
              <a:t> </a:t>
            </a:r>
            <a:r>
              <a:rPr lang="en-US" sz="1800" spc="15" baseline="-26570" dirty="0">
                <a:latin typeface="Symbol"/>
                <a:cs typeface="Symbol"/>
              </a:rPr>
              <a:t></a:t>
            </a:r>
            <a:r>
              <a:rPr lang="en-US" sz="1800" spc="-52" baseline="-26570" dirty="0">
                <a:latin typeface="Times New Roman"/>
                <a:cs typeface="Times New Roman"/>
              </a:rPr>
              <a:t> </a:t>
            </a:r>
            <a:r>
              <a:rPr lang="en-US" sz="1800" spc="37" baseline="-26570" dirty="0" err="1">
                <a:latin typeface="Times New Roman"/>
                <a:cs typeface="Times New Roman"/>
              </a:rPr>
              <a:t>Q</a:t>
            </a:r>
            <a:r>
              <a:rPr lang="en-US" sz="1800" spc="25" dirty="0" err="1">
                <a:latin typeface="Times New Roman"/>
                <a:cs typeface="Times New Roman"/>
              </a:rPr>
              <a:t>max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 err="1">
                <a:latin typeface="Times New Roman"/>
                <a:cs typeface="Times New Roman"/>
              </a:rPr>
              <a:t>i</a:t>
            </a:r>
            <a:r>
              <a:rPr lang="en-US" sz="1800" spc="5" dirty="0">
                <a:latin typeface="Times New Roman"/>
                <a:cs typeface="Times New Roman"/>
              </a:rPr>
              <a:t>	</a:t>
            </a:r>
            <a:r>
              <a:rPr lang="en-US" sz="1800" spc="5" dirty="0" err="1">
                <a:latin typeface="Times New Roman"/>
                <a:cs typeface="Times New Roman"/>
              </a:rPr>
              <a:t>i</a:t>
            </a:r>
            <a:r>
              <a:rPr lang="en-US" sz="1800" spc="5" dirty="0">
                <a:latin typeface="Times New Roman"/>
                <a:cs typeface="Times New Roman"/>
              </a:rPr>
              <a:t>	</a:t>
            </a:r>
            <a:r>
              <a:rPr lang="en-US" sz="1800" spc="5" dirty="0" err="1">
                <a:latin typeface="Times New Roman"/>
                <a:cs typeface="Times New Roman"/>
              </a:rPr>
              <a:t>i</a:t>
            </a:r>
            <a:endParaRPr lang="en-US"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95"/>
              </a:spcBef>
            </a:pP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1,2,….n,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number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-5" dirty="0">
                <a:latin typeface="Times New Roman"/>
                <a:cs typeface="Times New Roman"/>
              </a:rPr>
              <a:t> generating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system.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228600" indent="-152400">
              <a:lnSpc>
                <a:spcPct val="100000"/>
              </a:lnSpc>
              <a:buAutoNum type="arabicPeriod" startAt="3"/>
              <a:tabLst>
                <a:tab pos="2286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Spare</a:t>
            </a:r>
            <a:r>
              <a:rPr lang="en-US" sz="1800" b="1" spc="-1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Capacity Constraints: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68580">
              <a:lnSpc>
                <a:spcPts val="1580"/>
              </a:lnSpc>
              <a:spcBef>
                <a:spcPts val="5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These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used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account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errors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1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prediction,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sudden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or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fast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change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demand,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inadvertent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loss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scheduled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generation,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etc.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Here,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available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71755">
              <a:lnSpc>
                <a:spcPts val="1580"/>
              </a:lnSpc>
              <a:spcBef>
                <a:spcPts val="20"/>
              </a:spcBef>
            </a:pPr>
            <a:r>
              <a:rPr lang="en-US" sz="1800" dirty="0">
                <a:latin typeface="Times New Roman"/>
                <a:cs typeface="Times New Roman"/>
              </a:rPr>
              <a:t>time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should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excess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anticipated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load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demand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system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loss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amount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not </a:t>
            </a:r>
            <a:r>
              <a:rPr lang="en-US" sz="1800" spc="-5" dirty="0">
                <a:latin typeface="Times New Roman"/>
                <a:cs typeface="Times New Roman"/>
              </a:rPr>
              <a:t>less than</a:t>
            </a:r>
            <a:r>
              <a:rPr lang="en-US" sz="1800" dirty="0">
                <a:latin typeface="Times New Roman"/>
                <a:cs typeface="Times New Roman"/>
              </a:rPr>
              <a:t> a </a:t>
            </a:r>
            <a:r>
              <a:rPr lang="en-US" sz="1800" spc="-5" dirty="0">
                <a:latin typeface="Times New Roman"/>
                <a:cs typeface="Times New Roman"/>
              </a:rPr>
              <a:t>specified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minimum </a:t>
            </a:r>
            <a:r>
              <a:rPr lang="en-US" sz="1800" spc="-5" dirty="0">
                <a:latin typeface="Times New Roman"/>
                <a:cs typeface="Times New Roman"/>
              </a:rPr>
              <a:t>spare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capacity,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</a:t>
            </a:r>
            <a:r>
              <a:rPr lang="en-US" sz="1800" baseline="-10416" dirty="0">
                <a:latin typeface="Times New Roman"/>
                <a:cs typeface="Times New Roman"/>
              </a:rPr>
              <a:t>SP </a:t>
            </a:r>
            <a:r>
              <a:rPr lang="en-US" sz="1800" spc="-5" dirty="0">
                <a:latin typeface="Times New Roman"/>
                <a:cs typeface="Times New Roman"/>
              </a:rPr>
              <a:t>(called</a:t>
            </a:r>
            <a:r>
              <a:rPr lang="en-US" sz="1800" dirty="0">
                <a:latin typeface="Times New Roman"/>
                <a:cs typeface="Times New Roman"/>
              </a:rPr>
              <a:t> the Spinning </a:t>
            </a:r>
            <a:r>
              <a:rPr lang="en-US" sz="1800" spc="-5" dirty="0">
                <a:latin typeface="Times New Roman"/>
                <a:cs typeface="Times New Roman"/>
              </a:rPr>
              <a:t>Reserve)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by: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1165225">
              <a:lnSpc>
                <a:spcPct val="100000"/>
              </a:lnSpc>
            </a:pPr>
            <a:r>
              <a:rPr lang="en-US" sz="1800" spc="-50" dirty="0">
                <a:latin typeface="Times New Roman"/>
                <a:cs typeface="Times New Roman"/>
              </a:rPr>
              <a:t>P</a:t>
            </a:r>
            <a:r>
              <a:rPr lang="en-US" sz="1800" spc="-15" baseline="-23809" dirty="0">
                <a:latin typeface="Times New Roman"/>
                <a:cs typeface="Times New Roman"/>
              </a:rPr>
              <a:t>I</a:t>
            </a:r>
            <a:r>
              <a:rPr lang="en-US" sz="1800" spc="7" baseline="-23809" dirty="0">
                <a:latin typeface="Times New Roman"/>
                <a:cs typeface="Times New Roman"/>
              </a:rPr>
              <a:t>G</a:t>
            </a:r>
            <a:r>
              <a:rPr lang="en-US" sz="1800" spc="30" baseline="-23809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5" dirty="0">
                <a:latin typeface="Times New Roman"/>
                <a:cs typeface="Times New Roman"/>
              </a:rPr>
              <a:t>G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10" dirty="0">
                <a:latin typeface="Times New Roman"/>
                <a:cs typeface="Times New Roman"/>
              </a:rPr>
              <a:t>n</a:t>
            </a:r>
            <a:r>
              <a:rPr lang="en-US" sz="1800" dirty="0">
                <a:latin typeface="Times New Roman"/>
                <a:cs typeface="Times New Roman"/>
              </a:rPr>
              <a:t>erati</a:t>
            </a:r>
            <a:r>
              <a:rPr lang="en-US" sz="1800" spc="-100" dirty="0">
                <a:latin typeface="Times New Roman"/>
                <a:cs typeface="Times New Roman"/>
              </a:rPr>
              <a:t>o</a:t>
            </a:r>
            <a:r>
              <a:rPr lang="en-US" sz="1800" spc="10" dirty="0">
                <a:latin typeface="Times New Roman"/>
                <a:cs typeface="Times New Roman"/>
              </a:rPr>
              <a:t>n)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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10" dirty="0" err="1">
                <a:latin typeface="Times New Roman"/>
                <a:cs typeface="Times New Roman"/>
              </a:rPr>
              <a:t>Σ</a:t>
            </a:r>
            <a:r>
              <a:rPr lang="en-US" sz="1800" spc="-60" dirty="0" err="1">
                <a:latin typeface="Times New Roman"/>
                <a:cs typeface="Times New Roman"/>
              </a:rPr>
              <a:t>P</a:t>
            </a:r>
            <a:r>
              <a:rPr lang="en-US" sz="1800" baseline="-23809" dirty="0" err="1">
                <a:latin typeface="Times New Roman"/>
                <a:cs typeface="Times New Roman"/>
              </a:rPr>
              <a:t>l</a:t>
            </a:r>
            <a:r>
              <a:rPr lang="en-US" sz="1800" baseline="-23809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(</a:t>
            </a:r>
            <a:r>
              <a:rPr lang="en-US" sz="1800" spc="10" dirty="0">
                <a:latin typeface="Times New Roman"/>
                <a:cs typeface="Times New Roman"/>
              </a:rPr>
              <a:t>L</a:t>
            </a:r>
            <a:r>
              <a:rPr lang="en-US" sz="1800" spc="20" dirty="0">
                <a:latin typeface="Times New Roman"/>
                <a:cs typeface="Times New Roman"/>
              </a:rPr>
              <a:t>o</a:t>
            </a:r>
            <a:r>
              <a:rPr lang="en-US" sz="1800" spc="-5" dirty="0">
                <a:latin typeface="Times New Roman"/>
                <a:cs typeface="Times New Roman"/>
              </a:rPr>
              <a:t>ss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-15" dirty="0">
                <a:latin typeface="Times New Roman"/>
                <a:cs typeface="Times New Roman"/>
              </a:rPr>
              <a:t>s</a:t>
            </a:r>
            <a:r>
              <a:rPr lang="en-US" sz="1800" spc="100" dirty="0">
                <a:latin typeface="Times New Roman"/>
                <a:cs typeface="Times New Roman"/>
              </a:rPr>
              <a:t>)</a:t>
            </a:r>
            <a:r>
              <a:rPr lang="en-US" sz="1800" spc="5" dirty="0">
                <a:latin typeface="Symbol"/>
                <a:cs typeface="Symbol"/>
              </a:rPr>
              <a:t>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-85" dirty="0">
                <a:latin typeface="Times New Roman"/>
                <a:cs typeface="Times New Roman"/>
              </a:rPr>
              <a:t>P</a:t>
            </a:r>
            <a:r>
              <a:rPr lang="en-US" sz="1800" baseline="-23809" dirty="0">
                <a:latin typeface="Times New Roman"/>
                <a:cs typeface="Times New Roman"/>
              </a:rPr>
              <a:t>SP </a:t>
            </a:r>
            <a:r>
              <a:rPr lang="en-US" sz="1800" spc="89" baseline="-23809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</a:t>
            </a:r>
            <a:r>
              <a:rPr lang="en-US" sz="1800" spc="-130" dirty="0">
                <a:latin typeface="Times New Roman"/>
                <a:cs typeface="Times New Roman"/>
              </a:rPr>
              <a:t> </a:t>
            </a:r>
            <a:r>
              <a:rPr lang="en-US" sz="1800" spc="-35" dirty="0" err="1">
                <a:latin typeface="Times New Roman"/>
                <a:cs typeface="Times New Roman"/>
              </a:rPr>
              <a:t>P</a:t>
            </a:r>
            <a:r>
              <a:rPr lang="en-US" sz="1800" baseline="-23809" dirty="0" err="1">
                <a:latin typeface="Times New Roman"/>
                <a:cs typeface="Times New Roman"/>
              </a:rPr>
              <a:t>Dj</a:t>
            </a:r>
            <a:r>
              <a:rPr lang="en-US" sz="1800" spc="-75" baseline="-23809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10" dirty="0">
                <a:latin typeface="Times New Roman"/>
                <a:cs typeface="Times New Roman"/>
              </a:rPr>
              <a:t>Lo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d)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Times New Roman"/>
              <a:cs typeface="Times New Roman"/>
            </a:endParaRPr>
          </a:p>
          <a:p>
            <a:pPr marL="228600" indent="-152400">
              <a:lnSpc>
                <a:spcPct val="100000"/>
              </a:lnSpc>
              <a:buAutoNum type="arabicPeriod" startAt="4"/>
              <a:tabLst>
                <a:tab pos="228600" algn="l"/>
              </a:tabLst>
            </a:pPr>
            <a:r>
              <a:rPr lang="en-US" sz="1800" b="1" dirty="0">
                <a:latin typeface="Times New Roman"/>
                <a:cs typeface="Times New Roman"/>
              </a:rPr>
              <a:t>Bus</a:t>
            </a:r>
            <a:r>
              <a:rPr lang="en-US" sz="1800" b="1" spc="-1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voltage</a:t>
            </a:r>
            <a:r>
              <a:rPr lang="en-US" sz="1800" b="1" spc="-1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and</a:t>
            </a:r>
            <a:r>
              <a:rPr lang="en-US" sz="1800" b="1" spc="-5" dirty="0">
                <a:latin typeface="Times New Roman"/>
                <a:cs typeface="Times New Roman"/>
              </a:rPr>
              <a:t> Bus</a:t>
            </a:r>
            <a:r>
              <a:rPr lang="en-US" sz="1800" b="1" spc="-2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angle</a:t>
            </a:r>
            <a:r>
              <a:rPr lang="en-US" sz="1800" b="1" spc="-1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Constraints:</a:t>
            </a: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spc="-5" dirty="0">
                <a:latin typeface="Times New Roman"/>
                <a:cs typeface="Times New Roman"/>
              </a:rPr>
              <a:t>Bus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Bus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angle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needed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flat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bus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profile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limit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overloading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respectively.</a:t>
            </a:r>
            <a:endParaRPr lang="en-US" sz="1800" dirty="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655"/>
              </a:spcBef>
            </a:pPr>
            <a:r>
              <a:rPr lang="en-IN" sz="2800" spc="22" baseline="-26570" dirty="0">
                <a:latin typeface="Times New Roman"/>
                <a:cs typeface="Times New Roman"/>
              </a:rPr>
              <a:t>                           V</a:t>
            </a:r>
            <a:r>
              <a:rPr lang="en-IN" sz="2800" spc="-195" baseline="-26570" dirty="0">
                <a:latin typeface="Times New Roman"/>
                <a:cs typeface="Times New Roman"/>
              </a:rPr>
              <a:t> </a:t>
            </a:r>
            <a:r>
              <a:rPr lang="en-IN" sz="800" spc="5" dirty="0">
                <a:latin typeface="Times New Roman"/>
                <a:cs typeface="Times New Roman"/>
              </a:rPr>
              <a:t>m</a:t>
            </a:r>
            <a:r>
              <a:rPr lang="en-IN" sz="800" spc="-5" dirty="0">
                <a:latin typeface="Times New Roman"/>
                <a:cs typeface="Times New Roman"/>
              </a:rPr>
              <a:t>i</a:t>
            </a:r>
            <a:r>
              <a:rPr lang="en-IN" sz="800" spc="15" dirty="0">
                <a:latin typeface="Times New Roman"/>
                <a:cs typeface="Times New Roman"/>
              </a:rPr>
              <a:t>n</a:t>
            </a:r>
            <a:r>
              <a:rPr lang="en-IN" sz="800" dirty="0">
                <a:latin typeface="Times New Roman"/>
                <a:cs typeface="Times New Roman"/>
              </a:rPr>
              <a:t>  </a:t>
            </a:r>
            <a:r>
              <a:rPr lang="en-IN" sz="800" spc="45" dirty="0">
                <a:latin typeface="Times New Roman"/>
                <a:cs typeface="Times New Roman"/>
              </a:rPr>
              <a:t> </a:t>
            </a:r>
            <a:r>
              <a:rPr lang="en-IN" sz="2800" spc="15" baseline="-26570" dirty="0">
                <a:latin typeface="Symbol"/>
                <a:cs typeface="Symbol"/>
              </a:rPr>
              <a:t></a:t>
            </a:r>
            <a:r>
              <a:rPr lang="en-IN" sz="2800" spc="22" baseline="-26570" dirty="0">
                <a:latin typeface="Times New Roman"/>
                <a:cs typeface="Times New Roman"/>
              </a:rPr>
              <a:t> V</a:t>
            </a:r>
            <a:r>
              <a:rPr lang="en-IN" sz="2800" baseline="-26570" dirty="0">
                <a:latin typeface="Times New Roman"/>
                <a:cs typeface="Times New Roman"/>
              </a:rPr>
              <a:t> </a:t>
            </a:r>
            <a:r>
              <a:rPr lang="en-IN" sz="2800" spc="112" baseline="-26570" dirty="0">
                <a:latin typeface="Times New Roman"/>
                <a:cs typeface="Times New Roman"/>
              </a:rPr>
              <a:t> </a:t>
            </a:r>
            <a:r>
              <a:rPr lang="en-IN" sz="2800" spc="15" baseline="-26570" dirty="0">
                <a:latin typeface="Symbol"/>
                <a:cs typeface="Symbol"/>
              </a:rPr>
              <a:t></a:t>
            </a:r>
            <a:r>
              <a:rPr lang="en-IN" sz="2800" baseline="-26570" dirty="0">
                <a:latin typeface="Times New Roman"/>
                <a:cs typeface="Times New Roman"/>
              </a:rPr>
              <a:t> </a:t>
            </a:r>
            <a:r>
              <a:rPr lang="en-IN" sz="2800" spc="22" baseline="-26570" dirty="0">
                <a:latin typeface="Times New Roman"/>
                <a:cs typeface="Times New Roman"/>
              </a:rPr>
              <a:t>V</a:t>
            </a:r>
            <a:r>
              <a:rPr lang="en-IN" sz="2800" spc="-179" baseline="-26570" dirty="0">
                <a:latin typeface="Times New Roman"/>
                <a:cs typeface="Times New Roman"/>
              </a:rPr>
              <a:t> </a:t>
            </a:r>
            <a:r>
              <a:rPr lang="en-IN" sz="1800" spc="5" dirty="0">
                <a:latin typeface="Times New Roman"/>
                <a:cs typeface="Times New Roman"/>
              </a:rPr>
              <a:t>m</a:t>
            </a:r>
            <a:r>
              <a:rPr lang="en-IN" sz="1800" spc="10" dirty="0">
                <a:latin typeface="Times New Roman"/>
                <a:cs typeface="Times New Roman"/>
              </a:rPr>
              <a:t>ax                                                     </a:t>
            </a:r>
            <a:r>
              <a:rPr lang="pt-BR" sz="1800" spc="5" dirty="0">
                <a:latin typeface="Times New Roman"/>
                <a:cs typeface="Times New Roman"/>
              </a:rPr>
              <a:t>i</a:t>
            </a:r>
            <a:r>
              <a:rPr lang="pt-BR" sz="1800" spc="20" dirty="0">
                <a:latin typeface="Times New Roman"/>
                <a:cs typeface="Times New Roman"/>
              </a:rPr>
              <a:t> </a:t>
            </a:r>
            <a:r>
              <a:rPr lang="pt-BR" sz="1800" spc="10" dirty="0">
                <a:latin typeface="Symbol"/>
                <a:cs typeface="Symbol"/>
              </a:rPr>
              <a:t></a:t>
            </a:r>
            <a:r>
              <a:rPr lang="pt-BR" sz="1800" spc="-120" dirty="0">
                <a:latin typeface="Times New Roman"/>
                <a:cs typeface="Times New Roman"/>
              </a:rPr>
              <a:t> </a:t>
            </a:r>
            <a:r>
              <a:rPr lang="pt-BR" sz="1800" spc="10" dirty="0">
                <a:latin typeface="Times New Roman"/>
                <a:cs typeface="Times New Roman"/>
              </a:rPr>
              <a:t>1,2,....n</a:t>
            </a:r>
            <a:endParaRPr lang="pt-BR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565"/>
              </a:spcBef>
              <a:buNone/>
            </a:pPr>
            <a:r>
              <a:rPr lang="pt-BR" sz="1800" spc="5" dirty="0">
                <a:latin typeface="Times New Roman"/>
                <a:cs typeface="Times New Roman"/>
              </a:rPr>
              <a:t>                                                                                                          i </a:t>
            </a:r>
            <a:r>
              <a:rPr lang="pt-BR" sz="1800" spc="10" dirty="0">
                <a:latin typeface="Symbol"/>
                <a:cs typeface="Symbol"/>
              </a:rPr>
              <a:t></a:t>
            </a:r>
            <a:r>
              <a:rPr lang="pt-BR" sz="1800" spc="-120" dirty="0">
                <a:latin typeface="Times New Roman"/>
                <a:cs typeface="Times New Roman"/>
              </a:rPr>
              <a:t> </a:t>
            </a:r>
            <a:r>
              <a:rPr lang="pt-BR" sz="1800" spc="10" dirty="0">
                <a:latin typeface="Times New Roman"/>
                <a:cs typeface="Times New Roman"/>
              </a:rPr>
              <a:t>1,2.....n;</a:t>
            </a:r>
            <a:r>
              <a:rPr lang="pt-BR" sz="1800" spc="45" dirty="0">
                <a:latin typeface="Times New Roman"/>
                <a:cs typeface="Times New Roman"/>
              </a:rPr>
              <a:t> </a:t>
            </a:r>
            <a:r>
              <a:rPr lang="pt-BR" sz="1800" spc="5" dirty="0">
                <a:latin typeface="Times New Roman"/>
                <a:cs typeface="Times New Roman"/>
              </a:rPr>
              <a:t>j</a:t>
            </a:r>
            <a:r>
              <a:rPr lang="pt-BR" sz="1800" spc="-65" dirty="0">
                <a:latin typeface="Times New Roman"/>
                <a:cs typeface="Times New Roman"/>
              </a:rPr>
              <a:t> </a:t>
            </a:r>
            <a:r>
              <a:rPr lang="pt-BR" sz="1800" spc="95" dirty="0">
                <a:latin typeface="Symbol"/>
                <a:cs typeface="Symbol"/>
              </a:rPr>
              <a:t></a:t>
            </a:r>
            <a:r>
              <a:rPr lang="pt-BR" sz="1800" spc="10" dirty="0">
                <a:latin typeface="Times New Roman"/>
                <a:cs typeface="Times New Roman"/>
              </a:rPr>
              <a:t>1,2,.....</a:t>
            </a:r>
            <a:r>
              <a:rPr lang="pt-BR" sz="1800" spc="35" dirty="0">
                <a:latin typeface="Times New Roman"/>
                <a:cs typeface="Times New Roman"/>
              </a:rPr>
              <a:t>.</a:t>
            </a:r>
            <a:r>
              <a:rPr lang="pt-BR" sz="1800" spc="20" dirty="0">
                <a:latin typeface="Times New Roman"/>
                <a:cs typeface="Times New Roman"/>
              </a:rPr>
              <a:t>m</a:t>
            </a:r>
            <a:endParaRPr lang="pt-BR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sz="800" spc="1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IN" sz="1800" spc="60" baseline="-26570" dirty="0">
                <a:latin typeface="Times New Roman"/>
                <a:cs typeface="Times New Roman"/>
              </a:rPr>
              <a:t>                                             </a:t>
            </a:r>
            <a:r>
              <a:rPr lang="el-GR" sz="1800" spc="60" baseline="-26570" dirty="0">
                <a:latin typeface="Times New Roman"/>
                <a:cs typeface="Times New Roman"/>
              </a:rPr>
              <a:t>δ</a:t>
            </a:r>
            <a:r>
              <a:rPr lang="en-IN" sz="1800" spc="40" dirty="0">
                <a:latin typeface="Times New Roman"/>
                <a:cs typeface="Times New Roman"/>
              </a:rPr>
              <a:t>min</a:t>
            </a:r>
            <a:r>
              <a:rPr lang="en-IN" sz="1800" spc="150" dirty="0">
                <a:latin typeface="Times New Roman"/>
                <a:cs typeface="Times New Roman"/>
              </a:rPr>
              <a:t> </a:t>
            </a:r>
            <a:r>
              <a:rPr lang="en-IN" sz="1800" spc="15" baseline="-26570" dirty="0">
                <a:latin typeface="Symbol"/>
                <a:cs typeface="Symbol"/>
              </a:rPr>
              <a:t></a:t>
            </a:r>
            <a:r>
              <a:rPr lang="en-IN" sz="1800" spc="-37" baseline="-26570" dirty="0">
                <a:latin typeface="Times New Roman"/>
                <a:cs typeface="Times New Roman"/>
              </a:rPr>
              <a:t> </a:t>
            </a:r>
            <a:r>
              <a:rPr lang="el-GR" sz="1800" spc="15" baseline="-26570" dirty="0">
                <a:latin typeface="Times New Roman"/>
                <a:cs typeface="Times New Roman"/>
              </a:rPr>
              <a:t>δ </a:t>
            </a:r>
            <a:r>
              <a:rPr lang="el-GR" sz="1800" spc="247" baseline="-26570" dirty="0">
                <a:latin typeface="Times New Roman"/>
                <a:cs typeface="Times New Roman"/>
              </a:rPr>
              <a:t> </a:t>
            </a:r>
            <a:r>
              <a:rPr lang="el-GR" sz="1800" spc="15" baseline="-26570" dirty="0">
                <a:latin typeface="Symbol"/>
                <a:cs typeface="Symbol"/>
              </a:rPr>
              <a:t></a:t>
            </a:r>
            <a:r>
              <a:rPr lang="el-GR" sz="1800" spc="-37" baseline="-26570" dirty="0">
                <a:latin typeface="Times New Roman"/>
                <a:cs typeface="Times New Roman"/>
              </a:rPr>
              <a:t> </a:t>
            </a:r>
            <a:r>
              <a:rPr lang="el-GR" sz="1800" spc="67" baseline="-26570" dirty="0">
                <a:latin typeface="Times New Roman"/>
                <a:cs typeface="Times New Roman"/>
              </a:rPr>
              <a:t>δ</a:t>
            </a:r>
            <a:r>
              <a:rPr lang="en-IN" sz="1800" spc="45" dirty="0">
                <a:latin typeface="Times New Roman"/>
                <a:cs typeface="Times New Roman"/>
              </a:rPr>
              <a:t>max</a:t>
            </a:r>
            <a:endParaRPr lang="en-IN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sz="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066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2E44-CD8C-4B6C-B10C-985F90BB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6940-835D-49AB-9079-E0F75727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6064995"/>
          </a:xfrm>
        </p:spPr>
        <p:txBody>
          <a:bodyPr>
            <a:normAutofit lnSpcReduction="10000"/>
          </a:bodyPr>
          <a:lstStyle/>
          <a:p>
            <a:pPr marL="50800">
              <a:lnSpc>
                <a:spcPct val="100000"/>
              </a:lnSpc>
              <a:spcBef>
                <a:spcPts val="220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Spinning</a:t>
            </a:r>
            <a:r>
              <a:rPr lang="en-US" sz="1800" b="1" spc="-3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Reserve:</a:t>
            </a:r>
            <a:endParaRPr lang="en-US" sz="18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lang="en-US" sz="1800" dirty="0">
                <a:latin typeface="Times New Roman"/>
                <a:cs typeface="Times New Roman"/>
              </a:rPr>
              <a:t>Spinning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reserve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(SR)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term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used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describe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amount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available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from</a:t>
            </a:r>
          </a:p>
          <a:p>
            <a:pPr marL="50800" marR="43180">
              <a:lnSpc>
                <a:spcPct val="110000"/>
              </a:lnSpc>
              <a:spcBef>
                <a:spcPts val="1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all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synchronized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(spinning)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units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system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minus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present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plus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losses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being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supplied. i.e.,</a:t>
            </a:r>
            <a:endParaRPr lang="en-US" sz="1800" dirty="0">
              <a:latin typeface="Times New Roman"/>
              <a:cs typeface="Times New Roman"/>
            </a:endParaRPr>
          </a:p>
          <a:p>
            <a:pPr marR="306070" algn="ctr">
              <a:lnSpc>
                <a:spcPct val="100000"/>
              </a:lnSpc>
              <a:spcBef>
                <a:spcPts val="254"/>
              </a:spcBef>
            </a:pPr>
            <a:r>
              <a:rPr lang="en-US" sz="1800" spc="-15" dirty="0">
                <a:latin typeface="Times New Roman"/>
                <a:cs typeface="Times New Roman"/>
              </a:rPr>
              <a:t>P</a:t>
            </a:r>
            <a:r>
              <a:rPr lang="en-US" sz="1800" spc="-22" baseline="-23809" dirty="0">
                <a:latin typeface="Times New Roman"/>
                <a:cs typeface="Times New Roman"/>
              </a:rPr>
              <a:t>SP</a:t>
            </a:r>
            <a:r>
              <a:rPr lang="en-US" sz="1800" spc="217" baseline="-23809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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-7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Total</a:t>
            </a:r>
            <a:r>
              <a:rPr lang="en-US" sz="1800" spc="-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Generation,</a:t>
            </a:r>
            <a:r>
              <a:rPr lang="en-US" sz="1800" spc="-114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ΣP</a:t>
            </a:r>
            <a:r>
              <a:rPr lang="en-US" sz="1800" spc="-15" baseline="-23809" dirty="0">
                <a:latin typeface="Times New Roman"/>
                <a:cs typeface="Times New Roman"/>
              </a:rPr>
              <a:t>IG</a:t>
            </a:r>
            <a:r>
              <a:rPr lang="en-US" sz="1800" spc="52" baseline="-23809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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15" dirty="0">
                <a:latin typeface="Times New Roman"/>
                <a:cs typeface="Times New Roman"/>
              </a:rPr>
              <a:t>(</a:t>
            </a:r>
            <a:r>
              <a:rPr lang="en-US" sz="1800" spc="15" dirty="0">
                <a:latin typeface="Symbol"/>
                <a:cs typeface="Symbol"/>
              </a:rPr>
              <a:t></a:t>
            </a:r>
            <a:r>
              <a:rPr lang="en-US" sz="1800" spc="-95" dirty="0">
                <a:latin typeface="Times New Roman"/>
                <a:cs typeface="Times New Roman"/>
              </a:rPr>
              <a:t> </a:t>
            </a:r>
            <a:r>
              <a:rPr lang="en-US" sz="1800" spc="-20" dirty="0">
                <a:latin typeface="Times New Roman"/>
                <a:cs typeface="Times New Roman"/>
              </a:rPr>
              <a:t>P</a:t>
            </a:r>
            <a:r>
              <a:rPr lang="en-US" sz="1800" spc="-30" baseline="-23809" dirty="0">
                <a:latin typeface="Times New Roman"/>
                <a:cs typeface="Times New Roman"/>
              </a:rPr>
              <a:t>l</a:t>
            </a:r>
            <a:r>
              <a:rPr lang="en-US" sz="1800" spc="37" baseline="-23809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(losses)</a:t>
            </a:r>
            <a:r>
              <a:rPr lang="en-US" sz="1800" spc="-7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</a:t>
            </a:r>
            <a:r>
              <a:rPr lang="en-US" sz="1800" spc="-8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</a:t>
            </a:r>
            <a:r>
              <a:rPr lang="en-US" sz="1800" spc="-10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P</a:t>
            </a:r>
            <a:r>
              <a:rPr lang="en-US" sz="1800" spc="-7" baseline="-23809" dirty="0" err="1">
                <a:latin typeface="Times New Roman"/>
                <a:cs typeface="Times New Roman"/>
              </a:rPr>
              <a:t>Dj</a:t>
            </a:r>
            <a:r>
              <a:rPr lang="en-US" sz="1800" spc="-52" baseline="-23809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(Load))</a:t>
            </a:r>
            <a:endParaRPr lang="en-US" sz="1800" dirty="0">
              <a:latin typeface="Times New Roman"/>
              <a:cs typeface="Times New Roman"/>
            </a:endParaRPr>
          </a:p>
          <a:p>
            <a:pPr marL="50800" marR="71120">
              <a:lnSpc>
                <a:spcPct val="110400"/>
              </a:lnSpc>
              <a:spcBef>
                <a:spcPts val="425"/>
              </a:spcBef>
            </a:pPr>
            <a:r>
              <a:rPr lang="en-US" sz="1800" dirty="0">
                <a:latin typeface="Times New Roman"/>
                <a:cs typeface="Times New Roman"/>
              </a:rPr>
              <a:t>The SR must be </a:t>
            </a:r>
            <a:r>
              <a:rPr lang="en-US" sz="1800" spc="-5" dirty="0">
                <a:latin typeface="Times New Roman"/>
                <a:cs typeface="Times New Roman"/>
              </a:rPr>
              <a:t>made available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system so that </a:t>
            </a:r>
            <a:r>
              <a:rPr lang="en-US" sz="1800" dirty="0">
                <a:latin typeface="Times New Roman"/>
                <a:cs typeface="Times New Roman"/>
              </a:rPr>
              <a:t>the loss of one or more units </a:t>
            </a:r>
            <a:r>
              <a:rPr lang="en-US" sz="1800" spc="-5" dirty="0">
                <a:latin typeface="Times New Roman"/>
                <a:cs typeface="Times New Roman"/>
              </a:rPr>
              <a:t>does </a:t>
            </a:r>
            <a:r>
              <a:rPr lang="en-US" sz="1800" dirty="0">
                <a:latin typeface="Times New Roman"/>
                <a:cs typeface="Times New Roman"/>
              </a:rPr>
              <a:t>not </a:t>
            </a:r>
            <a:r>
              <a:rPr lang="en-US" sz="1800" spc="-5" dirty="0">
                <a:latin typeface="Times New Roman"/>
                <a:cs typeface="Times New Roman"/>
              </a:rPr>
              <a:t>cause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large</a:t>
            </a:r>
            <a:r>
              <a:rPr lang="en-US" sz="1800" dirty="0">
                <a:latin typeface="Times New Roman"/>
                <a:cs typeface="Times New Roman"/>
              </a:rPr>
              <a:t> drop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frequency.</a:t>
            </a:r>
            <a:r>
              <a:rPr lang="en-US" sz="1800" dirty="0">
                <a:latin typeface="Times New Roman"/>
                <a:cs typeface="Times New Roman"/>
              </a:rPr>
              <a:t> SR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must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allocated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units.</a:t>
            </a:r>
            <a:r>
              <a:rPr lang="en-US" sz="1800" dirty="0">
                <a:latin typeface="Times New Roman"/>
                <a:cs typeface="Times New Roman"/>
              </a:rPr>
              <a:t> SR must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capable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making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 for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loss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most heavily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loaded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 in the</a:t>
            </a:r>
            <a:r>
              <a:rPr lang="en-US" sz="1800" spc="-5" dirty="0">
                <a:latin typeface="Times New Roman"/>
                <a:cs typeface="Times New Roman"/>
              </a:rPr>
              <a:t> system.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lang="en-US" sz="2400" b="1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IMA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 </a:t>
            </a:r>
            <a:r>
              <a:rPr lang="en-US" sz="2400" b="1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lang="en-US" sz="2400" b="1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lang="en-US" sz="2400" b="1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 OF THE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RMA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	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TS WITHO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 WITH 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TRANSMISSION</a:t>
            </a:r>
            <a:r>
              <a:rPr lang="en-US" sz="2400" b="1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LOSSES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When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losses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neglected.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model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does</a:t>
            </a:r>
            <a:r>
              <a:rPr lang="en-US" sz="1800" dirty="0">
                <a:latin typeface="Times New Roman"/>
                <a:cs typeface="Times New Roman"/>
              </a:rPr>
              <a:t> not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consider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configuration </a:t>
            </a:r>
            <a:r>
              <a:rPr lang="en-US" sz="1800" dirty="0">
                <a:latin typeface="Times New Roman"/>
                <a:cs typeface="Times New Roman"/>
              </a:rPr>
              <a:t>or line </a:t>
            </a:r>
            <a:r>
              <a:rPr lang="en-US" sz="1800" spc="-5" dirty="0">
                <a:latin typeface="Times New Roman"/>
                <a:cs typeface="Times New Roman"/>
              </a:rPr>
              <a:t>impedances. Since losses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neglected,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total generation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equal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 demand 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-5" dirty="0">
                <a:latin typeface="Times New Roman"/>
                <a:cs typeface="Times New Roman"/>
              </a:rPr>
              <a:t>. Consider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system with 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  <a:r>
              <a:rPr lang="en-US" sz="1800" spc="7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number of </a:t>
            </a:r>
            <a:r>
              <a:rPr lang="en-US" sz="1800" spc="-5" dirty="0">
                <a:latin typeface="Times New Roman"/>
                <a:cs typeface="Times New Roman"/>
              </a:rPr>
              <a:t>generating </a:t>
            </a:r>
            <a:r>
              <a:rPr lang="en-US" sz="1800" dirty="0">
                <a:latin typeface="Times New Roman"/>
                <a:cs typeface="Times New Roman"/>
              </a:rPr>
              <a:t>plants </a:t>
            </a:r>
            <a:r>
              <a:rPr lang="en-US" sz="1800" spc="-5" dirty="0">
                <a:latin typeface="Times New Roman"/>
                <a:cs typeface="Times New Roman"/>
              </a:rPr>
              <a:t>supplying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total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demand 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-5" dirty="0">
                <a:latin typeface="Times New Roman"/>
                <a:cs typeface="Times New Roman"/>
              </a:rPr>
              <a:t>. </a:t>
            </a:r>
            <a:r>
              <a:rPr lang="en-US" sz="1800" spc="-10" dirty="0">
                <a:latin typeface="Times New Roman"/>
                <a:cs typeface="Times New Roman"/>
              </a:rPr>
              <a:t>If </a:t>
            </a:r>
            <a:r>
              <a:rPr lang="en-US" sz="1800" spc="-5" dirty="0">
                <a:latin typeface="Times New Roman"/>
                <a:cs typeface="Times New Roman"/>
              </a:rPr>
              <a:t>F</a:t>
            </a:r>
            <a:r>
              <a:rPr lang="en-US" sz="1800" spc="-7" baseline="-10416" dirty="0">
                <a:latin typeface="Times New Roman"/>
                <a:cs typeface="Times New Roman"/>
              </a:rPr>
              <a:t>i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cost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plant 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Rs/h, the mathematical formulation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problem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economic scheduling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stated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follows: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IN" sz="2400" spc="-5" dirty="0">
                <a:latin typeface="Times New Roman"/>
                <a:cs typeface="Times New Roman"/>
              </a:rPr>
              <a:t>                            </a:t>
            </a:r>
            <a:r>
              <a:rPr lang="en-IN" sz="1800" spc="-5" dirty="0">
                <a:latin typeface="Times New Roman"/>
                <a:cs typeface="Times New Roman"/>
              </a:rPr>
              <a:t>M</a:t>
            </a:r>
            <a:r>
              <a:rPr lang="en-IN" sz="1800" dirty="0">
                <a:latin typeface="Times New Roman"/>
                <a:cs typeface="Times New Roman"/>
              </a:rPr>
              <a:t>inimi</a:t>
            </a:r>
            <a:r>
              <a:rPr lang="en-IN" sz="1800" spc="5" dirty="0">
                <a:latin typeface="Times New Roman"/>
                <a:cs typeface="Times New Roman"/>
              </a:rPr>
              <a:t>z</a:t>
            </a:r>
            <a:r>
              <a:rPr lang="en-IN" sz="1800" dirty="0">
                <a:latin typeface="Times New Roman"/>
                <a:cs typeface="Times New Roman"/>
              </a:rPr>
              <a:t>e  </a:t>
            </a:r>
            <a:r>
              <a:rPr lang="en-IN" sz="1800" spc="-95" dirty="0">
                <a:latin typeface="Times New Roman"/>
                <a:cs typeface="Times New Roman"/>
              </a:rPr>
              <a:t>F</a:t>
            </a:r>
            <a:r>
              <a:rPr lang="en-IN" sz="1800" baseline="-23809" dirty="0">
                <a:latin typeface="Times New Roman"/>
                <a:cs typeface="Times New Roman"/>
              </a:rPr>
              <a:t>T  </a:t>
            </a:r>
            <a:r>
              <a:rPr lang="en-IN" sz="1800" spc="-52" baseline="-23809" dirty="0">
                <a:latin typeface="Times New Roman"/>
                <a:cs typeface="Times New Roman"/>
              </a:rPr>
              <a:t> </a:t>
            </a:r>
            <a:r>
              <a:rPr lang="en-IN" sz="1800" spc="5" dirty="0">
                <a:latin typeface="Symbol"/>
                <a:cs typeface="Symbol"/>
              </a:rPr>
              <a:t>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spc="247" baseline="-9259" dirty="0">
                <a:latin typeface="Symbol"/>
                <a:cs typeface="Symbol"/>
              </a:rPr>
              <a:t></a:t>
            </a:r>
            <a:r>
              <a:rPr lang="en-IN" sz="1800" spc="-110" dirty="0">
                <a:latin typeface="Times New Roman"/>
                <a:cs typeface="Times New Roman"/>
              </a:rPr>
              <a:t>F</a:t>
            </a:r>
            <a:r>
              <a:rPr lang="en-IN" sz="1800" baseline="-23809" dirty="0">
                <a:latin typeface="Times New Roman"/>
                <a:cs typeface="Times New Roman"/>
              </a:rPr>
              <a:t>i</a:t>
            </a:r>
          </a:p>
          <a:p>
            <a:pPr marL="1028700">
              <a:lnSpc>
                <a:spcPct val="100000"/>
              </a:lnSpc>
              <a:spcBef>
                <a:spcPts val="325"/>
              </a:spcBef>
            </a:pPr>
            <a:r>
              <a:rPr lang="en-US" sz="1800" dirty="0">
                <a:latin typeface="Times New Roman"/>
                <a:cs typeface="Times New Roman"/>
              </a:rPr>
              <a:t>Su</a:t>
            </a:r>
            <a:r>
              <a:rPr lang="en-US" sz="1800" spc="-5" dirty="0">
                <a:latin typeface="Times New Roman"/>
                <a:cs typeface="Times New Roman"/>
              </a:rPr>
              <a:t>c</a:t>
            </a:r>
            <a:r>
              <a:rPr lang="en-US" sz="1800" dirty="0">
                <a:latin typeface="Times New Roman"/>
                <a:cs typeface="Times New Roman"/>
              </a:rPr>
              <a:t>h th</a:t>
            </a: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t  </a:t>
            </a:r>
            <a:r>
              <a:rPr lang="en-US" sz="1800" spc="-130" dirty="0">
                <a:latin typeface="Times New Roman"/>
                <a:cs typeface="Times New Roman"/>
              </a:rPr>
              <a:t> </a:t>
            </a:r>
            <a:r>
              <a:rPr lang="en-US" sz="1800" spc="209" baseline="-7716" dirty="0">
                <a:latin typeface="Symbol"/>
                <a:cs typeface="Symbol"/>
              </a:rPr>
              <a:t></a:t>
            </a:r>
            <a:r>
              <a:rPr lang="en-US" sz="1800" spc="-60" dirty="0" err="1">
                <a:latin typeface="Times New Roman"/>
                <a:cs typeface="Times New Roman"/>
              </a:rPr>
              <a:t>P</a:t>
            </a:r>
            <a:r>
              <a:rPr lang="en-US" sz="1800" spc="67" baseline="-23809" dirty="0" err="1">
                <a:latin typeface="Times New Roman"/>
                <a:cs typeface="Times New Roman"/>
              </a:rPr>
              <a:t>G</a:t>
            </a:r>
            <a:r>
              <a:rPr lang="en-US" sz="1800" baseline="-50000" dirty="0" err="1">
                <a:latin typeface="Times New Roman"/>
                <a:cs typeface="Times New Roman"/>
              </a:rPr>
              <a:t>i</a:t>
            </a:r>
            <a:r>
              <a:rPr lang="en-US" sz="1800" baseline="-50000" dirty="0">
                <a:latin typeface="Times New Roman"/>
                <a:cs typeface="Times New Roman"/>
              </a:rPr>
              <a:t>    </a:t>
            </a:r>
            <a:r>
              <a:rPr lang="en-US" sz="1800" spc="-89" baseline="-500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Symbol"/>
                <a:cs typeface="Symbol"/>
              </a:rPr>
              <a:t>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0" dirty="0">
                <a:latin typeface="Times New Roman"/>
                <a:cs typeface="Times New Roman"/>
              </a:rPr>
              <a:t>P</a:t>
            </a:r>
            <a:r>
              <a:rPr lang="en-US" sz="1800" spc="7" baseline="-23809" dirty="0">
                <a:latin typeface="Times New Roman"/>
                <a:cs typeface="Times New Roman"/>
              </a:rPr>
              <a:t>D</a:t>
            </a:r>
            <a:endParaRPr lang="en-US" sz="1800" baseline="-23809" dirty="0">
              <a:latin typeface="Times New Roman"/>
              <a:cs typeface="Times New Roman"/>
            </a:endParaRPr>
          </a:p>
          <a:p>
            <a:pPr marR="988060" algn="ctr">
              <a:lnSpc>
                <a:spcPct val="100000"/>
              </a:lnSpc>
              <a:spcBef>
                <a:spcPts val="9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Symbol"/>
                <a:cs typeface="Symbol"/>
              </a:rPr>
              <a:t></a:t>
            </a:r>
            <a:r>
              <a:rPr lang="en-US" sz="1800" spc="-5" dirty="0">
                <a:latin typeface="Times New Roman"/>
                <a:cs typeface="Times New Roman"/>
              </a:rPr>
              <a:t>1</a:t>
            </a:r>
            <a:endParaRPr lang="en-US" sz="1800" dirty="0">
              <a:latin typeface="Times New Roman"/>
              <a:cs typeface="Times New Roman"/>
            </a:endParaRPr>
          </a:p>
          <a:p>
            <a:pPr marL="1600200">
              <a:lnSpc>
                <a:spcPct val="100000"/>
              </a:lnSpc>
              <a:spcBef>
                <a:spcPts val="204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where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-5" dirty="0">
                <a:latin typeface="Times New Roman"/>
                <a:cs typeface="Times New Roman"/>
              </a:rPr>
              <a:t>=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cost</a:t>
            </a:r>
          </a:p>
          <a:p>
            <a:pPr marL="1600200">
              <a:lnSpc>
                <a:spcPct val="100000"/>
              </a:lnSpc>
              <a:spcBef>
                <a:spcPts val="145"/>
              </a:spcBef>
              <a:tabLst>
                <a:tab pos="3446779" algn="l"/>
              </a:tabLst>
            </a:pPr>
            <a:r>
              <a:rPr lang="en-US" sz="1800" spc="-5" dirty="0" err="1">
                <a:latin typeface="Times New Roman"/>
                <a:cs typeface="Times New Roman"/>
              </a:rPr>
              <a:t>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Gi</a:t>
            </a:r>
            <a:r>
              <a:rPr lang="en-US" sz="1800" spc="-5" dirty="0">
                <a:latin typeface="Times New Roman"/>
                <a:cs typeface="Times New Roman"/>
              </a:rPr>
              <a:t>=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plant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,	</a:t>
            </a:r>
            <a:r>
              <a:rPr lang="en-US" sz="1800" spc="-5" dirty="0">
                <a:latin typeface="Times New Roman"/>
                <a:cs typeface="Times New Roman"/>
              </a:rPr>
              <a:t>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-5" dirty="0">
                <a:latin typeface="Times New Roman"/>
                <a:cs typeface="Times New Roman"/>
              </a:rPr>
              <a:t>=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demand</a:t>
            </a:r>
            <a:endParaRPr lang="en-US"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augmented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cost function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by,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sz="1800" baseline="-23809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4907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C9D1-0EC8-4D5B-88E3-6AE06CA1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997F5-2217-4574-A353-787D0D35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078"/>
            <a:ext cx="10515600" cy="5840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dirty="0">
              <a:latin typeface="Times New Roman"/>
              <a:cs typeface="Times New Roman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lang="en-US" sz="1900" spc="-5" dirty="0">
                <a:latin typeface="Times New Roman"/>
                <a:cs typeface="Times New Roman"/>
              </a:rPr>
              <a:t>For economic generation scheduling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meet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spc="-5" dirty="0">
                <a:latin typeface="Times New Roman"/>
                <a:cs typeface="Times New Roman"/>
              </a:rPr>
              <a:t>particular load demand, when transmission losses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are neglected and generation </a:t>
            </a:r>
            <a:r>
              <a:rPr lang="en-US" sz="1900" dirty="0">
                <a:latin typeface="Times New Roman"/>
                <a:cs typeface="Times New Roman"/>
              </a:rPr>
              <a:t>limits </a:t>
            </a:r>
            <a:r>
              <a:rPr lang="en-US" sz="1900" spc="-5" dirty="0">
                <a:latin typeface="Times New Roman"/>
                <a:cs typeface="Times New Roman"/>
              </a:rPr>
              <a:t>are </a:t>
            </a:r>
            <a:r>
              <a:rPr lang="en-US" sz="1900" dirty="0">
                <a:latin typeface="Times New Roman"/>
                <a:cs typeface="Times New Roman"/>
              </a:rPr>
              <a:t>not imposed, </a:t>
            </a:r>
            <a:r>
              <a:rPr lang="en-US" sz="1900" spc="-5" dirty="0">
                <a:latin typeface="Times New Roman"/>
                <a:cs typeface="Times New Roman"/>
              </a:rPr>
              <a:t>all plants </a:t>
            </a:r>
            <a:r>
              <a:rPr lang="en-US" sz="1900" dirty="0">
                <a:latin typeface="Times New Roman"/>
                <a:cs typeface="Times New Roman"/>
              </a:rPr>
              <a:t>must operate </a:t>
            </a:r>
            <a:r>
              <a:rPr lang="en-US" sz="1900" spc="-5" dirty="0">
                <a:latin typeface="Times New Roman"/>
                <a:cs typeface="Times New Roman"/>
              </a:rPr>
              <a:t>at equal incremental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production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costs,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subject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constraint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that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total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generation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be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equal</a:t>
            </a:r>
            <a:r>
              <a:rPr lang="en-US" sz="1900" spc="5" dirty="0">
                <a:latin typeface="Times New Roman"/>
                <a:cs typeface="Times New Roman"/>
              </a:rPr>
              <a:t> to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demand.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endParaRPr lang="en-US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C02F4-3AE8-4E01-8168-EED4AB13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877078"/>
            <a:ext cx="58388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0DAE-6118-41E7-925F-BFCD9EB5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INCREMENTAL TRANSMISSION LOSS, TRANSMISSION 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LOSS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FORMULA </a:t>
            </a:r>
            <a:r>
              <a:rPr lang="en-US" sz="2400" b="1" spc="-285" dirty="0"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(WITHOUT DERIVATION</a:t>
            </a:r>
            <a:r>
              <a:rPr lang="en-US" sz="2400" spc="-5" dirty="0">
                <a:latin typeface="Times New Roman"/>
                <a:cs typeface="Times New Roman"/>
              </a:rPr>
              <a:t>)</a:t>
            </a:r>
            <a:endParaRPr lang="en-I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733C7-EE09-4C09-B804-8C6D22638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675" y="1312862"/>
            <a:ext cx="5962650" cy="5334000"/>
          </a:xfrm>
        </p:spPr>
      </p:pic>
    </p:spTree>
    <p:extLst>
      <p:ext uri="{BB962C8B-B14F-4D97-AF65-F5344CB8AC3E}">
        <p14:creationId xmlns:p14="http://schemas.microsoft.com/office/powerpoint/2010/main" val="424704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8F933-605C-4C82-9DA8-2C4E4CC5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67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1A674-3ACB-4C13-ABD7-E3EE8293B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480" y="1429673"/>
            <a:ext cx="8372475" cy="3419475"/>
          </a:xfrm>
        </p:spPr>
      </p:pic>
    </p:spTree>
    <p:extLst>
      <p:ext uri="{BB962C8B-B14F-4D97-AF65-F5344CB8AC3E}">
        <p14:creationId xmlns:p14="http://schemas.microsoft.com/office/powerpoint/2010/main" val="36397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7108-036A-4386-8196-C3ADFFE4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/>
          </a:bodyPr>
          <a:lstStyle/>
          <a:p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HYDROTHERMAL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SCHEDULING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SHORT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TERMS-</a:t>
            </a:r>
            <a:endParaRPr lang="en-IN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FAD6-26EB-4B23-A356-22C5B2B8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2"/>
            <a:ext cx="10515600" cy="5663681"/>
          </a:xfrm>
        </p:spPr>
        <p:txBody>
          <a:bodyPr>
            <a:normAutofit fontScale="92500" lnSpcReduction="10000"/>
          </a:bodyPr>
          <a:lstStyle/>
          <a:p>
            <a:pPr marL="62865" algn="just">
              <a:lnSpc>
                <a:spcPct val="100000"/>
              </a:lnSpc>
            </a:pPr>
            <a:r>
              <a:rPr lang="en-US" sz="2100" b="1" spc="-5" dirty="0">
                <a:latin typeface="Times New Roman"/>
                <a:cs typeface="Times New Roman"/>
              </a:rPr>
              <a:t>Long-Range Hydro-Scheduling:</a:t>
            </a:r>
            <a:endParaRPr lang="en-US" sz="2100" dirty="0">
              <a:latin typeface="Times New Roman"/>
              <a:cs typeface="Times New Roman"/>
            </a:endParaRPr>
          </a:p>
          <a:p>
            <a:pPr marL="62865" indent="0" algn="just">
              <a:lnSpc>
                <a:spcPct val="100000"/>
              </a:lnSpc>
              <a:spcBef>
                <a:spcPts val="120"/>
              </a:spcBef>
              <a:buNone/>
            </a:pP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3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long-range</a:t>
            </a:r>
            <a:r>
              <a:rPr lang="en-US" sz="2100" spc="32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hydro-scheduling</a:t>
            </a:r>
            <a:r>
              <a:rPr lang="en-US" sz="2100" spc="3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problem</a:t>
            </a:r>
            <a:r>
              <a:rPr lang="en-US" sz="2100" spc="32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involves</a:t>
            </a:r>
            <a:r>
              <a:rPr lang="en-US" sz="2100" spc="32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32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long-range</a:t>
            </a:r>
            <a:r>
              <a:rPr lang="en-US" sz="2100" spc="33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forecasting</a:t>
            </a:r>
            <a:r>
              <a:rPr lang="en-US" sz="2100" spc="315" dirty="0">
                <a:latin typeface="Times New Roman"/>
                <a:cs typeface="Times New Roman"/>
              </a:rPr>
              <a:t> </a:t>
            </a:r>
            <a:r>
              <a:rPr lang="en-US" sz="2100" spc="5" dirty="0">
                <a:latin typeface="Times New Roman"/>
                <a:cs typeface="Times New Roman"/>
              </a:rPr>
              <a:t>of </a:t>
            </a:r>
            <a:r>
              <a:rPr lang="en-US" sz="2100" spc="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water</a:t>
            </a:r>
            <a:endParaRPr lang="en-US" sz="2100" dirty="0">
              <a:latin typeface="Times New Roman"/>
              <a:cs typeface="Times New Roman"/>
            </a:endParaRPr>
          </a:p>
          <a:p>
            <a:pPr marL="0" marR="43815" indent="0" algn="just">
              <a:lnSpc>
                <a:spcPct val="110000"/>
              </a:lnSpc>
              <a:spcBef>
                <a:spcPts val="10"/>
              </a:spcBef>
              <a:buNone/>
            </a:pPr>
            <a:r>
              <a:rPr lang="en-US" sz="2100" spc="-5" dirty="0">
                <a:latin typeface="Times New Roman"/>
                <a:cs typeface="Times New Roman"/>
              </a:rPr>
              <a:t>availability and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scheduling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reservoir water releases (i.e., “drawdown”) for an interval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time </a:t>
            </a:r>
            <a:r>
              <a:rPr lang="en-US" sz="2100" spc="-5" dirty="0">
                <a:latin typeface="Times New Roman"/>
                <a:cs typeface="Times New Roman"/>
              </a:rPr>
              <a:t>that depends </a:t>
            </a:r>
            <a:r>
              <a:rPr lang="en-US" sz="2100" dirty="0">
                <a:latin typeface="Times New Roman"/>
                <a:cs typeface="Times New Roman"/>
              </a:rPr>
              <a:t>on the </a:t>
            </a:r>
            <a:r>
              <a:rPr lang="en-US" sz="2100" spc="-5" dirty="0">
                <a:latin typeface="Times New Roman"/>
                <a:cs typeface="Times New Roman"/>
              </a:rPr>
              <a:t>reservoir capacities. Typical long-range scheduling goes anywhere from </a:t>
            </a:r>
            <a:r>
              <a:rPr lang="en-US" sz="2100" dirty="0">
                <a:latin typeface="Times New Roman"/>
                <a:cs typeface="Times New Roman"/>
              </a:rPr>
              <a:t> 1 </a:t>
            </a:r>
            <a:r>
              <a:rPr lang="en-US" sz="2100" spc="-5" dirty="0" err="1">
                <a:latin typeface="Times New Roman"/>
                <a:cs typeface="Times New Roman"/>
              </a:rPr>
              <a:t>wk</a:t>
            </a:r>
            <a:r>
              <a:rPr lang="en-US" sz="2100" spc="-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to 1 </a:t>
            </a:r>
            <a:r>
              <a:rPr lang="en-US" sz="2100" spc="-15" dirty="0" err="1">
                <a:latin typeface="Times New Roman"/>
                <a:cs typeface="Times New Roman"/>
              </a:rPr>
              <a:t>yr</a:t>
            </a:r>
            <a:r>
              <a:rPr lang="en-US" sz="2100" spc="-1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or several </a:t>
            </a:r>
            <a:r>
              <a:rPr lang="en-US" sz="2100" spc="-10" dirty="0">
                <a:latin typeface="Times New Roman"/>
                <a:cs typeface="Times New Roman"/>
              </a:rPr>
              <a:t>years. </a:t>
            </a:r>
            <a:r>
              <a:rPr lang="en-US" sz="2100" spc="-5" dirty="0">
                <a:latin typeface="Times New Roman"/>
                <a:cs typeface="Times New Roman"/>
              </a:rPr>
              <a:t>For </a:t>
            </a:r>
            <a:r>
              <a:rPr lang="en-US" sz="2100" dirty="0">
                <a:latin typeface="Times New Roman"/>
                <a:cs typeface="Times New Roman"/>
              </a:rPr>
              <a:t>hydro </a:t>
            </a:r>
            <a:r>
              <a:rPr lang="en-US" sz="2100" spc="-5" dirty="0">
                <a:latin typeface="Times New Roman"/>
                <a:cs typeface="Times New Roman"/>
              </a:rPr>
              <a:t>schemes with </a:t>
            </a:r>
            <a:r>
              <a:rPr lang="en-US" sz="2100" dirty="0">
                <a:latin typeface="Times New Roman"/>
                <a:cs typeface="Times New Roman"/>
              </a:rPr>
              <a:t>a capacity of impounding </a:t>
            </a:r>
            <a:r>
              <a:rPr lang="en-US" sz="2100" spc="-5" dirty="0">
                <a:latin typeface="Times New Roman"/>
                <a:cs typeface="Times New Roman"/>
              </a:rPr>
              <a:t>water </a:t>
            </a:r>
            <a:r>
              <a:rPr lang="en-US" sz="2100" dirty="0">
                <a:latin typeface="Times New Roman"/>
                <a:cs typeface="Times New Roman"/>
              </a:rPr>
              <a:t>over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several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seasons,</a:t>
            </a:r>
            <a:r>
              <a:rPr lang="en-US" sz="2100" dirty="0">
                <a:latin typeface="Times New Roman"/>
                <a:cs typeface="Times New Roman"/>
              </a:rPr>
              <a:t> the </a:t>
            </a:r>
            <a:r>
              <a:rPr lang="en-US" sz="2100" spc="-5" dirty="0">
                <a:latin typeface="Times New Roman"/>
                <a:cs typeface="Times New Roman"/>
              </a:rPr>
              <a:t>long-range</a:t>
            </a:r>
            <a:r>
              <a:rPr lang="en-US" sz="2100" dirty="0">
                <a:latin typeface="Times New Roman"/>
                <a:cs typeface="Times New Roman"/>
              </a:rPr>
              <a:t> problem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involves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meteorological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and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statistical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analyses.</a:t>
            </a:r>
            <a:endParaRPr lang="en-US"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100" dirty="0">
              <a:latin typeface="Times New Roman"/>
              <a:cs typeface="Times New Roman"/>
            </a:endParaRPr>
          </a:p>
          <a:p>
            <a:pPr marL="62865" algn="just">
              <a:lnSpc>
                <a:spcPct val="100000"/>
              </a:lnSpc>
            </a:pPr>
            <a:r>
              <a:rPr lang="en-US" sz="2100" b="1" spc="-5" dirty="0">
                <a:latin typeface="Times New Roman"/>
                <a:cs typeface="Times New Roman"/>
              </a:rPr>
              <a:t>Short-Range</a:t>
            </a:r>
            <a:r>
              <a:rPr lang="en-US" sz="2100" b="1" spc="-10" dirty="0">
                <a:latin typeface="Times New Roman"/>
                <a:cs typeface="Times New Roman"/>
              </a:rPr>
              <a:t> </a:t>
            </a:r>
            <a:r>
              <a:rPr lang="en-US" sz="2100" b="1" spc="-5" dirty="0">
                <a:latin typeface="Times New Roman"/>
                <a:cs typeface="Times New Roman"/>
              </a:rPr>
              <a:t>Hydro-Scheduling</a:t>
            </a:r>
            <a:endParaRPr lang="en-US" sz="2100" dirty="0">
              <a:latin typeface="Times New Roman"/>
              <a:cs typeface="Times New Roman"/>
            </a:endParaRPr>
          </a:p>
          <a:p>
            <a:pPr marL="520065" marR="43815" lvl="1" indent="0" algn="just">
              <a:lnSpc>
                <a:spcPct val="150000"/>
              </a:lnSpc>
              <a:spcBef>
                <a:spcPts val="55"/>
              </a:spcBef>
              <a:buNone/>
            </a:pPr>
            <a:r>
              <a:rPr lang="en-US" sz="1700" spc="-5" dirty="0">
                <a:latin typeface="Times New Roman"/>
                <a:cs typeface="Times New Roman"/>
              </a:rPr>
              <a:t>Short-range hydro-scheduling (1 </a:t>
            </a:r>
            <a:r>
              <a:rPr lang="en-US" sz="1700" spc="5" dirty="0">
                <a:latin typeface="Times New Roman"/>
                <a:cs typeface="Times New Roman"/>
              </a:rPr>
              <a:t>day </a:t>
            </a:r>
            <a:r>
              <a:rPr lang="en-US" sz="1700" dirty="0">
                <a:latin typeface="Times New Roman"/>
                <a:cs typeface="Times New Roman"/>
              </a:rPr>
              <a:t>to I </a:t>
            </a:r>
            <a:r>
              <a:rPr lang="en-US" sz="1700" dirty="0" err="1">
                <a:latin typeface="Times New Roman"/>
                <a:cs typeface="Times New Roman"/>
              </a:rPr>
              <a:t>wk</a:t>
            </a:r>
            <a:r>
              <a:rPr lang="en-US" sz="1700" dirty="0">
                <a:latin typeface="Times New Roman"/>
                <a:cs typeface="Times New Roman"/>
              </a:rPr>
              <a:t>) </a:t>
            </a:r>
            <a:r>
              <a:rPr lang="en-US" sz="1700" spc="-5" dirty="0">
                <a:latin typeface="Times New Roman"/>
                <a:cs typeface="Times New Roman"/>
              </a:rPr>
              <a:t>involves </a:t>
            </a:r>
            <a:r>
              <a:rPr lang="en-US" sz="1700" dirty="0">
                <a:latin typeface="Times New Roman"/>
                <a:cs typeface="Times New Roman"/>
              </a:rPr>
              <a:t>the hour-by-hour </a:t>
            </a:r>
            <a:r>
              <a:rPr lang="en-US" sz="1700" spc="-5" dirty="0">
                <a:latin typeface="Times New Roman"/>
                <a:cs typeface="Times New Roman"/>
              </a:rPr>
              <a:t>scheduling </a:t>
            </a:r>
            <a:r>
              <a:rPr lang="en-US" sz="1700" spc="5" dirty="0">
                <a:latin typeface="Times New Roman"/>
                <a:cs typeface="Times New Roman"/>
              </a:rPr>
              <a:t>of </a:t>
            </a:r>
            <a:r>
              <a:rPr lang="en-US" sz="1700" spc="-5" dirty="0">
                <a:latin typeface="Times New Roman"/>
                <a:cs typeface="Times New Roman"/>
              </a:rPr>
              <a:t>all 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generation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on</a:t>
            </a:r>
            <a:r>
              <a:rPr lang="en-US" sz="1700" spc="5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a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system</a:t>
            </a:r>
            <a:r>
              <a:rPr lang="en-US" sz="1700" spc="5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to</a:t>
            </a:r>
            <a:r>
              <a:rPr lang="en-US" sz="1700" spc="5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achieve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minimum</a:t>
            </a:r>
            <a:r>
              <a:rPr lang="en-US" sz="1700" spc="5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production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cost</a:t>
            </a:r>
            <a:r>
              <a:rPr lang="en-US" sz="1700" spc="5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for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the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given</a:t>
            </a:r>
            <a:r>
              <a:rPr lang="en-US" sz="1700" spc="6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time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period.</a:t>
            </a:r>
            <a:r>
              <a:rPr lang="en-US" sz="1700" spc="65" dirty="0">
                <a:latin typeface="Times New Roman"/>
                <a:cs typeface="Times New Roman"/>
              </a:rPr>
              <a:t> </a:t>
            </a:r>
            <a:r>
              <a:rPr lang="en-US" sz="1700" spc="-15" dirty="0">
                <a:latin typeface="Times New Roman"/>
                <a:cs typeface="Times New Roman"/>
              </a:rPr>
              <a:t>In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such</a:t>
            </a:r>
            <a:r>
              <a:rPr lang="en-US" sz="1700" spc="5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latin typeface="Times New Roman"/>
                <a:cs typeface="Times New Roman"/>
              </a:rPr>
              <a:t>a </a:t>
            </a:r>
            <a:r>
              <a:rPr lang="en-US" sz="1700" spc="-5" dirty="0">
                <a:latin typeface="Times New Roman"/>
                <a:cs typeface="Times New Roman"/>
              </a:rPr>
              <a:t>scheduling problem, </a:t>
            </a:r>
            <a:r>
              <a:rPr lang="en-US" sz="1700" dirty="0">
                <a:latin typeface="Times New Roman"/>
                <a:cs typeface="Times New Roman"/>
              </a:rPr>
              <a:t>the </a:t>
            </a:r>
            <a:r>
              <a:rPr lang="en-US" sz="1700" spc="-5" dirty="0">
                <a:latin typeface="Times New Roman"/>
                <a:cs typeface="Times New Roman"/>
              </a:rPr>
              <a:t>load, hydraulic inflows, </a:t>
            </a:r>
            <a:r>
              <a:rPr lang="en-US" sz="1700" dirty="0">
                <a:latin typeface="Times New Roman"/>
                <a:cs typeface="Times New Roman"/>
              </a:rPr>
              <a:t>and unit </a:t>
            </a:r>
            <a:r>
              <a:rPr lang="en-US" sz="1700" spc="-5" dirty="0">
                <a:latin typeface="Times New Roman"/>
                <a:cs typeface="Times New Roman"/>
              </a:rPr>
              <a:t>availabilities are assumed known. </a:t>
            </a:r>
            <a:r>
              <a:rPr lang="en-US" sz="1700" dirty="0">
                <a:latin typeface="Times New Roman"/>
                <a:cs typeface="Times New Roman"/>
              </a:rPr>
              <a:t>A </a:t>
            </a:r>
            <a:r>
              <a:rPr lang="en-US" sz="1700" spc="-5" dirty="0">
                <a:latin typeface="Times New Roman"/>
                <a:cs typeface="Times New Roman"/>
              </a:rPr>
              <a:t>set </a:t>
            </a:r>
            <a:r>
              <a:rPr lang="en-US" sz="1700" dirty="0">
                <a:latin typeface="Times New Roman"/>
                <a:cs typeface="Times New Roman"/>
              </a:rPr>
              <a:t> of</a:t>
            </a:r>
            <a:r>
              <a:rPr lang="en-US" sz="1700" spc="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starting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conditions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(e.g.,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reservoir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levels)</a:t>
            </a:r>
            <a:r>
              <a:rPr lang="en-US" sz="1700" dirty="0">
                <a:latin typeface="Times New Roman"/>
                <a:cs typeface="Times New Roman"/>
              </a:rPr>
              <a:t> is</a:t>
            </a:r>
            <a:r>
              <a:rPr lang="en-US" sz="1700" spc="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given,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and</a:t>
            </a:r>
            <a:r>
              <a:rPr lang="en-US" sz="1700" dirty="0">
                <a:latin typeface="Times New Roman"/>
                <a:cs typeface="Times New Roman"/>
              </a:rPr>
              <a:t> the</a:t>
            </a:r>
            <a:r>
              <a:rPr lang="en-US" sz="1700" spc="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optimal</a:t>
            </a:r>
            <a:r>
              <a:rPr lang="en-US" sz="1700" dirty="0">
                <a:latin typeface="Times New Roman"/>
                <a:cs typeface="Times New Roman"/>
              </a:rPr>
              <a:t> hourly schedule</a:t>
            </a:r>
            <a:r>
              <a:rPr lang="en-US" sz="1700" spc="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that 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minimizes </a:t>
            </a:r>
            <a:r>
              <a:rPr lang="en-US" sz="1700" dirty="0">
                <a:latin typeface="Times New Roman"/>
                <a:cs typeface="Times New Roman"/>
              </a:rPr>
              <a:t>a </a:t>
            </a:r>
            <a:r>
              <a:rPr lang="en-US" sz="1700" spc="-5" dirty="0">
                <a:latin typeface="Times New Roman"/>
                <a:cs typeface="Times New Roman"/>
              </a:rPr>
              <a:t>desired objective, while </a:t>
            </a:r>
            <a:r>
              <a:rPr lang="en-US" sz="1700" dirty="0">
                <a:latin typeface="Times New Roman"/>
                <a:cs typeface="Times New Roman"/>
              </a:rPr>
              <a:t>meeting </a:t>
            </a:r>
            <a:r>
              <a:rPr lang="en-US" sz="1700" spc="-5" dirty="0">
                <a:latin typeface="Times New Roman"/>
                <a:cs typeface="Times New Roman"/>
              </a:rPr>
              <a:t>hydraulic steam, and electric system constraints, </a:t>
            </a:r>
            <a:r>
              <a:rPr lang="en-US" sz="1700" dirty="0">
                <a:latin typeface="Times New Roman"/>
                <a:cs typeface="Times New Roman"/>
              </a:rPr>
              <a:t>is </a:t>
            </a:r>
            <a:r>
              <a:rPr lang="en-US" sz="1700" spc="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sought.</a:t>
            </a:r>
            <a:endParaRPr lang="en-US" sz="1700" dirty="0">
              <a:latin typeface="Times New Roman"/>
              <a:cs typeface="Times New Roman"/>
            </a:endParaRPr>
          </a:p>
          <a:p>
            <a:pPr marL="62865" marR="41275" indent="0" algn="just">
              <a:lnSpc>
                <a:spcPct val="110000"/>
              </a:lnSpc>
              <a:buNone/>
            </a:pPr>
            <a:r>
              <a:rPr lang="en-US" sz="2100" spc="-5" dirty="0">
                <a:latin typeface="Times New Roman"/>
                <a:cs typeface="Times New Roman"/>
              </a:rPr>
              <a:t>Hydrothermal</a:t>
            </a:r>
            <a:r>
              <a:rPr lang="en-US" sz="2100" dirty="0">
                <a:latin typeface="Times New Roman"/>
                <a:cs typeface="Times New Roman"/>
              </a:rPr>
              <a:t> systems </a:t>
            </a:r>
            <a:r>
              <a:rPr lang="en-US" sz="2100" spc="-5" dirty="0">
                <a:latin typeface="Times New Roman"/>
                <a:cs typeface="Times New Roman"/>
              </a:rPr>
              <a:t>where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hydroelectric system</a:t>
            </a:r>
            <a:r>
              <a:rPr lang="en-US" sz="2100" dirty="0">
                <a:latin typeface="Times New Roman"/>
                <a:cs typeface="Times New Roman"/>
              </a:rPr>
              <a:t> is </a:t>
            </a:r>
            <a:r>
              <a:rPr lang="en-US" sz="2100" spc="5" dirty="0">
                <a:latin typeface="Times New Roman"/>
                <a:cs typeface="Times New Roman"/>
              </a:rPr>
              <a:t>by </a:t>
            </a:r>
            <a:r>
              <a:rPr lang="en-US" sz="2100" spc="-5" dirty="0">
                <a:latin typeface="Times New Roman"/>
                <a:cs typeface="Times New Roman"/>
              </a:rPr>
              <a:t>far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largest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component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spc="5" dirty="0">
                <a:latin typeface="Times New Roman"/>
                <a:cs typeface="Times New Roman"/>
              </a:rPr>
              <a:t>may 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be </a:t>
            </a:r>
            <a:r>
              <a:rPr lang="en-US" sz="2100" spc="-5" dirty="0">
                <a:latin typeface="Times New Roman"/>
                <a:cs typeface="Times New Roman"/>
              </a:rPr>
              <a:t>scheduled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10" dirty="0">
                <a:latin typeface="Times New Roman"/>
                <a:cs typeface="Times New Roman"/>
              </a:rPr>
              <a:t>by </a:t>
            </a:r>
            <a:r>
              <a:rPr lang="en-US" sz="2100" dirty="0">
                <a:latin typeface="Times New Roman"/>
                <a:cs typeface="Times New Roman"/>
              </a:rPr>
              <a:t>economically </a:t>
            </a:r>
            <a:r>
              <a:rPr lang="en-US" sz="2100" spc="-5" dirty="0">
                <a:latin typeface="Times New Roman"/>
                <a:cs typeface="Times New Roman"/>
              </a:rPr>
              <a:t>scheduling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system</a:t>
            </a:r>
            <a:r>
              <a:rPr lang="en-US" sz="2100" dirty="0">
                <a:latin typeface="Times New Roman"/>
                <a:cs typeface="Times New Roman"/>
              </a:rPr>
              <a:t> to produce 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minimum </a:t>
            </a:r>
            <a:r>
              <a:rPr lang="en-US" sz="2100" spc="-5" dirty="0">
                <a:latin typeface="Times New Roman"/>
                <a:cs typeface="Times New Roman"/>
              </a:rPr>
              <a:t>cost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for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thermal system.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schedules </a:t>
            </a:r>
            <a:r>
              <a:rPr lang="en-US" sz="2100" dirty="0">
                <a:latin typeface="Times New Roman"/>
                <a:cs typeface="Times New Roman"/>
              </a:rPr>
              <a:t>are usually </a:t>
            </a:r>
            <a:r>
              <a:rPr lang="en-US" sz="2100" spc="-5" dirty="0">
                <a:latin typeface="Times New Roman"/>
                <a:cs typeface="Times New Roman"/>
              </a:rPr>
              <a:t>developed </a:t>
            </a:r>
            <a:r>
              <a:rPr lang="en-US" sz="2100" dirty="0">
                <a:latin typeface="Times New Roman"/>
                <a:cs typeface="Times New Roman"/>
              </a:rPr>
              <a:t>to minimize </a:t>
            </a:r>
            <a:r>
              <a:rPr lang="en-US" sz="2100" spc="-5" dirty="0">
                <a:latin typeface="Times New Roman"/>
                <a:cs typeface="Times New Roman"/>
              </a:rPr>
              <a:t>thermal generation </a:t>
            </a:r>
            <a:r>
              <a:rPr lang="en-US" sz="2100" dirty="0">
                <a:latin typeface="Times New Roman"/>
                <a:cs typeface="Times New Roman"/>
              </a:rPr>
              <a:t>production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costs, recognizing</a:t>
            </a:r>
            <a:r>
              <a:rPr lang="en-US" sz="2100" spc="-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all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diverse hydraulic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constraints that</a:t>
            </a:r>
            <a:r>
              <a:rPr lang="en-US" sz="2100" dirty="0">
                <a:latin typeface="Times New Roman"/>
                <a:cs typeface="Times New Roman"/>
              </a:rPr>
              <a:t> may</a:t>
            </a:r>
            <a:r>
              <a:rPr lang="en-US" sz="2100" spc="-2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exist.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496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F5DC-C274-4121-8808-9B113BCB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B3DB7-3F9C-4824-B2D4-DE313F249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61" y="868460"/>
            <a:ext cx="5846866" cy="5532438"/>
          </a:xfrm>
        </p:spPr>
      </p:pic>
    </p:spTree>
    <p:extLst>
      <p:ext uri="{BB962C8B-B14F-4D97-AF65-F5344CB8AC3E}">
        <p14:creationId xmlns:p14="http://schemas.microsoft.com/office/powerpoint/2010/main" val="305452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FA62-A282-4587-8B56-23A50E84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4C88B-C28B-4389-8AEA-77F34A23B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759" y="1490663"/>
            <a:ext cx="8108302" cy="3995737"/>
          </a:xfrm>
        </p:spPr>
      </p:pic>
    </p:spTree>
    <p:extLst>
      <p:ext uri="{BB962C8B-B14F-4D97-AF65-F5344CB8AC3E}">
        <p14:creationId xmlns:p14="http://schemas.microsoft.com/office/powerpoint/2010/main" val="115287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F7DE-E1D7-4ED0-8A73-42EFEA29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47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0CBE4-8287-4012-8613-B42080CB5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807" y="812444"/>
            <a:ext cx="6838239" cy="5457825"/>
          </a:xfrm>
        </p:spPr>
      </p:pic>
    </p:spTree>
    <p:extLst>
      <p:ext uri="{BB962C8B-B14F-4D97-AF65-F5344CB8AC3E}">
        <p14:creationId xmlns:p14="http://schemas.microsoft.com/office/powerpoint/2010/main" val="316188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2127-BE63-4E77-920F-CA487A20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988-6831-467B-B113-833328699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 marR="5080" indent="228600" algn="just">
              <a:lnSpc>
                <a:spcPct val="110400"/>
              </a:lnSpc>
              <a:spcBef>
                <a:spcPts val="95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At present, </a:t>
            </a:r>
            <a:r>
              <a:rPr lang="en-US" sz="2800" dirty="0">
                <a:latin typeface="Times New Roman"/>
                <a:cs typeface="Times New Roman"/>
              </a:rPr>
              <a:t>the vertically </a:t>
            </a:r>
            <a:r>
              <a:rPr lang="en-US" sz="2800" spc="-5" dirty="0">
                <a:latin typeface="Times New Roman"/>
                <a:cs typeface="Times New Roman"/>
              </a:rPr>
              <a:t>integrated utilities </a:t>
            </a:r>
            <a:r>
              <a:rPr lang="en-US" sz="2800" dirty="0">
                <a:latin typeface="Times New Roman"/>
                <a:cs typeface="Times New Roman"/>
              </a:rPr>
              <a:t>(state </a:t>
            </a:r>
            <a:r>
              <a:rPr lang="en-US" sz="2800" spc="-5" dirty="0">
                <a:latin typeface="Times New Roman"/>
                <a:cs typeface="Times New Roman"/>
              </a:rPr>
              <a:t>electricity </a:t>
            </a:r>
            <a:r>
              <a:rPr lang="en-US" sz="2800" dirty="0">
                <a:latin typeface="Times New Roman"/>
                <a:cs typeface="Times New Roman"/>
              </a:rPr>
              <a:t>boards) can </a:t>
            </a:r>
            <a:r>
              <a:rPr lang="en-US" sz="2800" spc="-5" dirty="0">
                <a:latin typeface="Times New Roman"/>
                <a:cs typeface="Times New Roman"/>
              </a:rPr>
              <a:t>import </a:t>
            </a:r>
            <a:r>
              <a:rPr lang="en-US" sz="2800" dirty="0">
                <a:latin typeface="Times New Roman"/>
                <a:cs typeface="Times New Roman"/>
              </a:rPr>
              <a:t>or export a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pre-decided amount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power from neighboring states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spc="-5" dirty="0">
                <a:latin typeface="Times New Roman"/>
                <a:cs typeface="Times New Roman"/>
              </a:rPr>
              <a:t>generators </a:t>
            </a:r>
            <a:r>
              <a:rPr lang="en-US" sz="2800" dirty="0">
                <a:latin typeface="Times New Roman"/>
                <a:cs typeface="Times New Roman"/>
              </a:rPr>
              <a:t>owned </a:t>
            </a:r>
            <a:r>
              <a:rPr lang="en-US" sz="2800" spc="5" dirty="0">
                <a:latin typeface="Times New Roman"/>
                <a:cs typeface="Times New Roman"/>
              </a:rPr>
              <a:t>by </a:t>
            </a:r>
            <a:r>
              <a:rPr lang="en-US" sz="2800" dirty="0">
                <a:latin typeface="Times New Roman"/>
                <a:cs typeface="Times New Roman"/>
              </a:rPr>
              <a:t>other </a:t>
            </a:r>
            <a:r>
              <a:rPr lang="en-US" sz="2800" spc="-5" dirty="0">
                <a:latin typeface="Times New Roman"/>
                <a:cs typeface="Times New Roman"/>
              </a:rPr>
              <a:t>entities </a:t>
            </a:r>
            <a:r>
              <a:rPr lang="en-US" sz="2800" dirty="0">
                <a:latin typeface="Times New Roman"/>
                <a:cs typeface="Times New Roman"/>
              </a:rPr>
              <a:t>like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National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Thermal</a:t>
            </a:r>
            <a:r>
              <a:rPr lang="en-US" sz="2800" dirty="0">
                <a:latin typeface="Times New Roman"/>
                <a:cs typeface="Times New Roman"/>
              </a:rPr>
              <a:t> Power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Corporation</a:t>
            </a:r>
            <a:r>
              <a:rPr lang="en-US" sz="2800" dirty="0">
                <a:latin typeface="Times New Roman"/>
                <a:cs typeface="Times New Roman"/>
              </a:rPr>
              <a:t> or </a:t>
            </a:r>
            <a:r>
              <a:rPr lang="en-US" sz="2800" spc="-5" dirty="0">
                <a:latin typeface="Times New Roman"/>
                <a:cs typeface="Times New Roman"/>
              </a:rPr>
              <a:t>independent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producers(IPP).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 indent="267970" algn="just">
              <a:lnSpc>
                <a:spcPct val="110300"/>
              </a:lnSpc>
              <a:spcBef>
                <a:spcPts val="99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Individual </a:t>
            </a:r>
            <a:r>
              <a:rPr lang="en-US" sz="2800" dirty="0">
                <a:latin typeface="Times New Roman"/>
                <a:cs typeface="Times New Roman"/>
              </a:rPr>
              <a:t>power </a:t>
            </a:r>
            <a:r>
              <a:rPr lang="en-US" sz="2800" spc="-5" dirty="0">
                <a:latin typeface="Times New Roman"/>
                <a:cs typeface="Times New Roman"/>
              </a:rPr>
              <a:t>systems are arranged </a:t>
            </a:r>
            <a:r>
              <a:rPr lang="en-US" sz="2800" dirty="0">
                <a:latin typeface="Times New Roman"/>
                <a:cs typeface="Times New Roman"/>
              </a:rPr>
              <a:t>in the </a:t>
            </a:r>
            <a:r>
              <a:rPr lang="en-US" sz="2800" spc="-5" dirty="0">
                <a:latin typeface="Times New Roman"/>
                <a:cs typeface="Times New Roman"/>
              </a:rPr>
              <a:t>form </a:t>
            </a:r>
            <a:r>
              <a:rPr lang="en-US" sz="2800" dirty="0">
                <a:latin typeface="Times New Roman"/>
                <a:cs typeface="Times New Roman"/>
              </a:rPr>
              <a:t>of electrically </a:t>
            </a:r>
            <a:r>
              <a:rPr lang="en-US" sz="2800" spc="-5" dirty="0">
                <a:latin typeface="Times New Roman"/>
                <a:cs typeface="Times New Roman"/>
              </a:rPr>
              <a:t>connected areas known as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</a:t>
            </a:r>
            <a:r>
              <a:rPr lang="en-US" sz="2800" dirty="0">
                <a:latin typeface="Times New Roman"/>
                <a:cs typeface="Times New Roman"/>
              </a:rPr>
              <a:t> pools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regional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grids,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which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cover</a:t>
            </a:r>
            <a:r>
              <a:rPr lang="en-US" sz="2800" dirty="0">
                <a:latin typeface="Times New Roman"/>
                <a:cs typeface="Times New Roman"/>
              </a:rPr>
              <a:t> a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particular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region.</a:t>
            </a:r>
            <a:r>
              <a:rPr lang="en-US" sz="2800" dirty="0">
                <a:latin typeface="Times New Roman"/>
                <a:cs typeface="Times New Roman"/>
              </a:rPr>
              <a:t> These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regional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grids</a:t>
            </a:r>
            <a:r>
              <a:rPr lang="en-US" sz="2800" dirty="0">
                <a:latin typeface="Times New Roman"/>
                <a:cs typeface="Times New Roman"/>
              </a:rPr>
              <a:t> are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interconnected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through</a:t>
            </a:r>
            <a:r>
              <a:rPr lang="en-US" sz="2800" dirty="0">
                <a:latin typeface="Times New Roman"/>
                <a:cs typeface="Times New Roman"/>
              </a:rPr>
              <a:t> tie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lines</a:t>
            </a:r>
            <a:r>
              <a:rPr lang="en-US" sz="2800" dirty="0">
                <a:latin typeface="Times New Roman"/>
                <a:cs typeface="Times New Roman"/>
              </a:rPr>
              <a:t> 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form</a:t>
            </a:r>
            <a:r>
              <a:rPr lang="en-US" sz="2800" dirty="0">
                <a:latin typeface="Times New Roman"/>
                <a:cs typeface="Times New Roman"/>
              </a:rPr>
              <a:t> a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national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grid.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Times New Roman"/>
                <a:cs typeface="Times New Roman"/>
              </a:rPr>
              <a:t>By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this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arrangement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each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area</a:t>
            </a:r>
            <a:r>
              <a:rPr lang="en-US" sz="2800" dirty="0">
                <a:latin typeface="Times New Roman"/>
                <a:cs typeface="Times New Roman"/>
              </a:rPr>
              <a:t> is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contractually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tied</a:t>
            </a:r>
            <a:r>
              <a:rPr lang="en-US" sz="2800" dirty="0">
                <a:latin typeface="Times New Roman"/>
                <a:cs typeface="Times New Roman"/>
              </a:rPr>
              <a:t> 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other</a:t>
            </a:r>
            <a:r>
              <a:rPr lang="en-US" sz="2800" spc="-5" dirty="0">
                <a:latin typeface="Times New Roman"/>
                <a:cs typeface="Times New Roman"/>
              </a:rPr>
              <a:t> areas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respect</a:t>
            </a:r>
            <a:r>
              <a:rPr lang="en-US" sz="2800" dirty="0">
                <a:latin typeface="Times New Roman"/>
                <a:cs typeface="Times New Roman"/>
              </a:rPr>
              <a:t> 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generation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scheduling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features.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638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A769-5187-4069-BE4D-C8D84A51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C4A0-E0FF-4933-B5D7-E63EBCBA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151"/>
            <a:ext cx="10515600" cy="5756988"/>
          </a:xfrm>
        </p:spPr>
        <p:txBody>
          <a:bodyPr/>
          <a:lstStyle/>
          <a:p>
            <a:r>
              <a:rPr lang="en-US" sz="1800" dirty="0">
                <a:latin typeface="Times New Roman"/>
                <a:cs typeface="Times New Roman"/>
              </a:rPr>
              <a:t>So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unit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should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operated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its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maximum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efficiency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point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(P</a:t>
            </a:r>
            <a:r>
              <a:rPr lang="en-US" sz="1800" baseline="-10416" dirty="0">
                <a:latin typeface="Times New Roman"/>
                <a:cs typeface="Times New Roman"/>
              </a:rPr>
              <a:t>S</a:t>
            </a:r>
            <a:r>
              <a:rPr lang="en-US" sz="1800" spc="284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spc="2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long</a:t>
            </a:r>
            <a:r>
              <a:rPr lang="en-US" sz="1800" spc="2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enough</a:t>
            </a:r>
            <a:r>
              <a:rPr lang="en-US" sz="1800" spc="2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supply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energy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needed, E. </a:t>
            </a:r>
            <a:r>
              <a:rPr lang="en-US" sz="1800" spc="-5" dirty="0">
                <a:latin typeface="Times New Roman"/>
                <a:cs typeface="Times New Roman"/>
              </a:rPr>
              <a:t>Optimal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hydrothermal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schedule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as shown</a:t>
            </a:r>
            <a:r>
              <a:rPr lang="en-US" sz="1800" dirty="0">
                <a:latin typeface="Times New Roman"/>
                <a:cs typeface="Times New Roman"/>
              </a:rPr>
              <a:t> below: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pPr marL="241300" lvl="1" indent="-22860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241300" algn="l"/>
              </a:tabLst>
            </a:pP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OPTIMAL POWER</a:t>
            </a:r>
            <a:r>
              <a:rPr lang="en-US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FLOW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</a:t>
            </a:r>
            <a:r>
              <a:rPr lang="en-US" sz="1800" b="1" spc="-5" dirty="0">
                <a:latin typeface="Times New Roman"/>
                <a:cs typeface="Times New Roman"/>
              </a:rPr>
              <a:t>:</a:t>
            </a:r>
            <a:endParaRPr lang="en-US"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8"/>
            </a:pPr>
            <a:endParaRPr lang="en-US" sz="1800" dirty="0">
              <a:latin typeface="Times New Roman"/>
              <a:cs typeface="Times New Roman"/>
            </a:endParaRPr>
          </a:p>
          <a:p>
            <a:pPr marL="12700" marR="5080" indent="228600" algn="just">
              <a:lnSpc>
                <a:spcPct val="100000"/>
              </a:lnSpc>
              <a:spcBef>
                <a:spcPts val="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Basic approach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solution </a:t>
            </a:r>
            <a:r>
              <a:rPr lang="en-US" sz="1800" dirty="0">
                <a:latin typeface="Times New Roman"/>
                <a:cs typeface="Times New Roman"/>
              </a:rPr>
              <a:t>of this problem is to </a:t>
            </a:r>
            <a:r>
              <a:rPr lang="en-US" sz="1800" spc="-5" dirty="0">
                <a:latin typeface="Times New Roman"/>
                <a:cs typeface="Times New Roman"/>
              </a:rPr>
              <a:t>incorporate </a:t>
            </a:r>
            <a:r>
              <a:rPr lang="en-US" sz="1800" dirty="0">
                <a:latin typeface="Times New Roman"/>
                <a:cs typeface="Times New Roman"/>
              </a:rPr>
              <a:t>the power </a:t>
            </a:r>
            <a:r>
              <a:rPr lang="en-US" sz="1800" spc="-5" dirty="0">
                <a:latin typeface="Times New Roman"/>
                <a:cs typeface="Times New Roman"/>
              </a:rPr>
              <a:t>flow </a:t>
            </a:r>
            <a:r>
              <a:rPr lang="en-US" sz="1800" dirty="0">
                <a:latin typeface="Times New Roman"/>
                <a:cs typeface="Times New Roman"/>
              </a:rPr>
              <a:t>equations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essential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constraints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formal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establishment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optimization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problem.</a:t>
            </a:r>
            <a:r>
              <a:rPr lang="en-US" sz="1800" dirty="0">
                <a:latin typeface="Times New Roman"/>
                <a:cs typeface="Times New Roman"/>
              </a:rPr>
              <a:t> This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approach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known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optimal</a:t>
            </a:r>
            <a:r>
              <a:rPr lang="en-US" sz="1800" dirty="0">
                <a:latin typeface="Times New Roman"/>
                <a:cs typeface="Times New Roman"/>
              </a:rPr>
              <a:t> power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Another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approach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by </a:t>
            </a:r>
            <a:r>
              <a:rPr lang="en-US" sz="1800" dirty="0">
                <a:latin typeface="Times New Roman"/>
                <a:cs typeface="Times New Roman"/>
              </a:rPr>
              <a:t>using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loss-formula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method.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techniques are: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Times New Roman"/>
              <a:cs typeface="Times New Roman"/>
            </a:endParaRPr>
          </a:p>
          <a:p>
            <a:pPr marL="431800" lvl="2" indent="-2286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318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lambda-iteration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method</a:t>
            </a:r>
            <a:endParaRPr lang="en-US" sz="1800" dirty="0">
              <a:latin typeface="Times New Roman"/>
              <a:cs typeface="Times New Roman"/>
            </a:endParaRPr>
          </a:p>
          <a:p>
            <a:pPr marL="431800" lvl="2" indent="-228600">
              <a:lnSpc>
                <a:spcPct val="100000"/>
              </a:lnSpc>
              <a:spcBef>
                <a:spcPts val="140"/>
              </a:spcBef>
              <a:buAutoNum type="arabicParenR"/>
              <a:tabLst>
                <a:tab pos="431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Gradient methods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economic</a:t>
            </a:r>
            <a:r>
              <a:rPr lang="en-US" sz="1800" spc="-5" dirty="0">
                <a:latin typeface="Times New Roman"/>
                <a:cs typeface="Times New Roman"/>
              </a:rPr>
              <a:t> dispatch</a:t>
            </a:r>
            <a:endParaRPr lang="en-US" sz="1800" dirty="0">
              <a:latin typeface="Times New Roman"/>
              <a:cs typeface="Times New Roman"/>
            </a:endParaRPr>
          </a:p>
          <a:p>
            <a:pPr marL="431800" lvl="2" indent="-228600">
              <a:lnSpc>
                <a:spcPct val="100000"/>
              </a:lnSpc>
              <a:spcBef>
                <a:spcPts val="145"/>
              </a:spcBef>
              <a:buAutoNum type="arabicParenR"/>
              <a:tabLst>
                <a:tab pos="431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Newton's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method</a:t>
            </a:r>
            <a:endParaRPr lang="en-US" sz="1800" dirty="0">
              <a:latin typeface="Times New Roman"/>
              <a:cs typeface="Times New Roman"/>
            </a:endParaRPr>
          </a:p>
          <a:p>
            <a:pPr marL="431800" lvl="2" indent="-228600">
              <a:lnSpc>
                <a:spcPct val="100000"/>
              </a:lnSpc>
              <a:spcBef>
                <a:spcPts val="145"/>
              </a:spcBef>
              <a:buAutoNum type="arabicParenR"/>
              <a:tabLst>
                <a:tab pos="431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Economic dispatch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piecewise </a:t>
            </a:r>
            <a:r>
              <a:rPr lang="en-US" sz="1800" dirty="0">
                <a:latin typeface="Times New Roman"/>
                <a:cs typeface="Times New Roman"/>
              </a:rPr>
              <a:t>linear</a:t>
            </a:r>
            <a:r>
              <a:rPr lang="en-US" sz="1800" spc="-5" dirty="0">
                <a:latin typeface="Times New Roman"/>
                <a:cs typeface="Times New Roman"/>
              </a:rPr>
              <a:t> cost</a:t>
            </a:r>
            <a:r>
              <a:rPr lang="en-US" sz="1800" dirty="0">
                <a:latin typeface="Times New Roman"/>
                <a:cs typeface="Times New Roman"/>
              </a:rPr>
              <a:t> functions</a:t>
            </a:r>
          </a:p>
          <a:p>
            <a:pPr marL="431800" lvl="2" indent="-228600">
              <a:lnSpc>
                <a:spcPct val="100000"/>
              </a:lnSpc>
              <a:spcBef>
                <a:spcPts val="155"/>
              </a:spcBef>
              <a:buAutoNum type="arabicParenR"/>
              <a:tabLst>
                <a:tab pos="431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Economic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dispatch </a:t>
            </a:r>
            <a:r>
              <a:rPr lang="en-US" sz="1800" dirty="0">
                <a:latin typeface="Times New Roman"/>
                <a:cs typeface="Times New Roman"/>
              </a:rPr>
              <a:t>using</a:t>
            </a:r>
            <a:r>
              <a:rPr lang="en-US" sz="1800" spc="-5" dirty="0">
                <a:latin typeface="Times New Roman"/>
                <a:cs typeface="Times New Roman"/>
              </a:rPr>
              <a:t> dynamic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programming</a:t>
            </a:r>
          </a:p>
          <a:p>
            <a:endParaRPr lang="en-IN" dirty="0"/>
          </a:p>
        </p:txBody>
      </p:sp>
      <p:pic>
        <p:nvPicPr>
          <p:cNvPr id="4" name="object 64">
            <a:extLst>
              <a:ext uri="{FF2B5EF4-FFF2-40B4-BE49-F238E27FC236}">
                <a16:creationId xmlns:a16="http://schemas.microsoft.com/office/drawing/2014/main" id="{E42A1E01-0F4C-45F0-84F1-0512227A4B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0681" y="1196526"/>
            <a:ext cx="5132832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0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0965-37E1-4F24-A55F-960A5E1D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430440"/>
            <a:ext cx="10515600" cy="931830"/>
          </a:xfrm>
        </p:spPr>
        <p:txBody>
          <a:bodyPr>
            <a:normAutofit fontScale="90000"/>
          </a:bodyPr>
          <a:lstStyle/>
          <a:p>
            <a:r>
              <a:rPr lang="en-IN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UNIT-III</a:t>
            </a:r>
            <a:br>
              <a:rPr lang="en-IN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CONCEPT </a:t>
            </a:r>
            <a:r>
              <a:rPr lang="en-US" sz="27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7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LOAD</a:t>
            </a:r>
            <a:r>
              <a:rPr lang="en-US"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FREQUENCY</a:t>
            </a:r>
            <a:r>
              <a:rPr lang="en-US" sz="27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br>
              <a:rPr lang="en-IN" sz="2700" dirty="0">
                <a:latin typeface="Times New Roman"/>
                <a:cs typeface="Times New Roman"/>
              </a:rPr>
            </a:br>
            <a:endParaRPr lang="en-IN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C556-B869-4360-BBDF-CA639E9E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649"/>
            <a:ext cx="10515600" cy="4973314"/>
          </a:xfrm>
        </p:spPr>
        <p:txBody>
          <a:bodyPr/>
          <a:lstStyle/>
          <a:p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all over </a:t>
            </a:r>
            <a:r>
              <a:rPr lang="en-US" sz="1800" dirty="0">
                <a:latin typeface="Times New Roman"/>
                <a:cs typeface="Times New Roman"/>
              </a:rPr>
              <a:t>a synchronous </a:t>
            </a:r>
            <a:r>
              <a:rPr lang="en-US" sz="1800" spc="-5" dirty="0">
                <a:latin typeface="Times New Roman"/>
                <a:cs typeface="Times New Roman"/>
              </a:rPr>
              <a:t>power grid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same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steady state. Maintaining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near-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 </a:t>
            </a:r>
            <a:r>
              <a:rPr lang="en-US" sz="1800" dirty="0">
                <a:latin typeface="Times New Roman"/>
                <a:cs typeface="Times New Roman"/>
              </a:rPr>
              <a:t>frequency (one may </a:t>
            </a:r>
            <a:r>
              <a:rPr lang="en-US" sz="1800" spc="-5" dirty="0">
                <a:latin typeface="Times New Roman"/>
                <a:cs typeface="Times New Roman"/>
              </a:rPr>
              <a:t>allow </a:t>
            </a:r>
            <a:r>
              <a:rPr lang="en-US" sz="1800" dirty="0">
                <a:latin typeface="Times New Roman"/>
                <a:cs typeface="Times New Roman"/>
              </a:rPr>
              <a:t>frequency to vary </a:t>
            </a:r>
            <a:r>
              <a:rPr lang="en-US" sz="1800" spc="-5" dirty="0">
                <a:latin typeface="Times New Roman"/>
                <a:cs typeface="Times New Roman"/>
              </a:rPr>
              <a:t>over </a:t>
            </a:r>
            <a:r>
              <a:rPr lang="en-US" sz="1800" dirty="0">
                <a:latin typeface="Times New Roman"/>
                <a:cs typeface="Times New Roman"/>
              </a:rPr>
              <a:t>a very narrow </a:t>
            </a:r>
            <a:r>
              <a:rPr lang="en-US" sz="1800" spc="-5" dirty="0">
                <a:latin typeface="Times New Roman"/>
                <a:cs typeface="Times New Roman"/>
              </a:rPr>
              <a:t>band)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considered an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important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requirement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1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operation.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intimately </a:t>
            </a:r>
            <a:r>
              <a:rPr lang="en-US" sz="1800" spc="-5" dirty="0">
                <a:latin typeface="Times New Roman"/>
                <a:cs typeface="Times New Roman"/>
              </a:rPr>
              <a:t>related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electrical </a:t>
            </a:r>
            <a:r>
              <a:rPr lang="en-US" sz="1800" dirty="0">
                <a:latin typeface="Times New Roman"/>
                <a:cs typeface="Times New Roman"/>
              </a:rPr>
              <a:t>speed of </a:t>
            </a:r>
            <a:r>
              <a:rPr lang="en-US" sz="1800" spc="-5" dirty="0">
                <a:latin typeface="Times New Roman"/>
                <a:cs typeface="Times New Roman"/>
              </a:rPr>
              <a:t>synchronous generators. </a:t>
            </a:r>
            <a:r>
              <a:rPr lang="en-US" sz="1800" dirty="0">
                <a:latin typeface="Times New Roman"/>
                <a:cs typeface="Times New Roman"/>
              </a:rPr>
              <a:t>The difference </a:t>
            </a:r>
            <a:r>
              <a:rPr lang="en-US" sz="1800" spc="-5" dirty="0">
                <a:latin typeface="Times New Roman"/>
                <a:cs typeface="Times New Roman"/>
              </a:rPr>
              <a:t>between mechanical 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electrical torques govern acceleration </a:t>
            </a:r>
            <a:r>
              <a:rPr lang="en-US" sz="1800" dirty="0">
                <a:latin typeface="Times New Roman"/>
                <a:cs typeface="Times New Roman"/>
              </a:rPr>
              <a:t>of a </a:t>
            </a:r>
            <a:r>
              <a:rPr lang="en-US" sz="1800" spc="-5" dirty="0">
                <a:latin typeface="Times New Roman"/>
                <a:cs typeface="Times New Roman"/>
              </a:rPr>
              <a:t>rotor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generator. Therefore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maintain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constant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speed, mechanical </a:t>
            </a:r>
            <a:r>
              <a:rPr lang="en-US" sz="1800" dirty="0">
                <a:latin typeface="Times New Roman"/>
                <a:cs typeface="Times New Roman"/>
              </a:rPr>
              <a:t>input </a:t>
            </a:r>
            <a:r>
              <a:rPr lang="en-US" sz="1800" spc="-5" dirty="0">
                <a:latin typeface="Times New Roman"/>
                <a:cs typeface="Times New Roman"/>
              </a:rPr>
              <a:t>and electrical </a:t>
            </a:r>
            <a:r>
              <a:rPr lang="en-US" sz="1800" dirty="0">
                <a:latin typeface="Times New Roman"/>
                <a:cs typeface="Times New Roman"/>
              </a:rPr>
              <a:t>output power need to be continually </a:t>
            </a:r>
            <a:r>
              <a:rPr lang="en-US" sz="1800" spc="-5" dirty="0">
                <a:latin typeface="Times New Roman"/>
                <a:cs typeface="Times New Roman"/>
              </a:rPr>
              <a:t>matched. Electrical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vary </a:t>
            </a:r>
            <a:r>
              <a:rPr lang="en-US" sz="1800" dirty="0">
                <a:latin typeface="Times New Roman"/>
                <a:cs typeface="Times New Roman"/>
              </a:rPr>
              <a:t>randomly,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but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versus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time roughly </a:t>
            </a:r>
            <a:r>
              <a:rPr lang="en-US" sz="1800" spc="-5" dirty="0">
                <a:latin typeface="Times New Roman"/>
                <a:cs typeface="Times New Roman"/>
              </a:rPr>
              <a:t>follows</a:t>
            </a:r>
            <a:r>
              <a:rPr lang="en-US" sz="1800" dirty="0">
                <a:latin typeface="Times New Roman"/>
                <a:cs typeface="Times New Roman"/>
              </a:rPr>
              <a:t> a </a:t>
            </a:r>
            <a:r>
              <a:rPr lang="en-US" sz="1800" spc="-5" dirty="0">
                <a:latin typeface="Times New Roman"/>
                <a:cs typeface="Times New Roman"/>
              </a:rPr>
              <a:t>trend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Modern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day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systems are </a:t>
            </a:r>
            <a:r>
              <a:rPr lang="en-US" sz="1800" dirty="0">
                <a:latin typeface="Times New Roman"/>
                <a:cs typeface="Times New Roman"/>
              </a:rPr>
              <a:t>divided into </a:t>
            </a:r>
            <a:r>
              <a:rPr lang="en-US" sz="1800" spc="-5" dirty="0">
                <a:latin typeface="Times New Roman"/>
                <a:cs typeface="Times New Roman"/>
              </a:rPr>
              <a:t>various areas. For </a:t>
            </a:r>
            <a:r>
              <a:rPr lang="en-US" sz="1800" dirty="0">
                <a:latin typeface="Times New Roman"/>
                <a:cs typeface="Times New Roman"/>
              </a:rPr>
              <a:t>example in </a:t>
            </a:r>
            <a:r>
              <a:rPr lang="en-US" sz="1800" spc="-10" dirty="0">
                <a:latin typeface="Times New Roman"/>
                <a:cs typeface="Times New Roman"/>
              </a:rPr>
              <a:t>India, </a:t>
            </a:r>
            <a:r>
              <a:rPr lang="en-US" sz="1800" dirty="0">
                <a:latin typeface="Times New Roman"/>
                <a:cs typeface="Times New Roman"/>
              </a:rPr>
              <a:t>there are </a:t>
            </a:r>
            <a:r>
              <a:rPr lang="en-US" sz="1800" spc="-5" dirty="0">
                <a:latin typeface="Times New Roman"/>
                <a:cs typeface="Times New Roman"/>
              </a:rPr>
              <a:t>five regional grids,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e.g., Eastern Region, Western Region </a:t>
            </a:r>
            <a:r>
              <a:rPr lang="en-US" sz="1800" dirty="0">
                <a:latin typeface="Times New Roman"/>
                <a:cs typeface="Times New Roman"/>
              </a:rPr>
              <a:t>etc. </a:t>
            </a:r>
            <a:r>
              <a:rPr lang="en-US" sz="1800" spc="-5" dirty="0">
                <a:latin typeface="Times New Roman"/>
                <a:cs typeface="Times New Roman"/>
              </a:rPr>
              <a:t>Each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these areas </a:t>
            </a:r>
            <a:r>
              <a:rPr lang="en-US" sz="1800" dirty="0">
                <a:latin typeface="Times New Roman"/>
                <a:cs typeface="Times New Roman"/>
              </a:rPr>
              <a:t>is generally </a:t>
            </a:r>
            <a:r>
              <a:rPr lang="en-US" sz="1800" spc="-5" dirty="0">
                <a:latin typeface="Times New Roman"/>
                <a:cs typeface="Times New Roman"/>
              </a:rPr>
              <a:t>interconnected </a:t>
            </a:r>
            <a:r>
              <a:rPr lang="en-US" sz="1800" dirty="0">
                <a:latin typeface="Times New Roman"/>
                <a:cs typeface="Times New Roman"/>
              </a:rPr>
              <a:t>to its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neighboring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areas.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neighboring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called tie-lines 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sharing between </a:t>
            </a:r>
            <a:r>
              <a:rPr lang="en-US" sz="1800" spc="-5" dirty="0">
                <a:latin typeface="Times New Roman"/>
                <a:cs typeface="Times New Roman"/>
              </a:rPr>
              <a:t>two </a:t>
            </a:r>
            <a:r>
              <a:rPr lang="en-US" sz="1800" dirty="0">
                <a:latin typeface="Times New Roman"/>
                <a:cs typeface="Times New Roman"/>
              </a:rPr>
              <a:t>areas </a:t>
            </a:r>
            <a:r>
              <a:rPr lang="en-US" sz="1800" spc="-5" dirty="0">
                <a:latin typeface="Times New Roman"/>
                <a:cs typeface="Times New Roman"/>
              </a:rPr>
              <a:t>occurs through these tie-lines. Load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control, as </a:t>
            </a:r>
            <a:r>
              <a:rPr lang="en-US" sz="1800" dirty="0">
                <a:latin typeface="Times New Roman"/>
                <a:cs typeface="Times New Roman"/>
              </a:rPr>
              <a:t>the name </a:t>
            </a:r>
            <a:r>
              <a:rPr lang="en-US" sz="1800" spc="-5" dirty="0">
                <a:latin typeface="Times New Roman"/>
                <a:cs typeface="Times New Roman"/>
              </a:rPr>
              <a:t>signifies, regulates </a:t>
            </a:r>
            <a:r>
              <a:rPr lang="en-US" sz="1800" dirty="0">
                <a:latin typeface="Times New Roman"/>
                <a:cs typeface="Times New Roman"/>
              </a:rPr>
              <a:t>the power </a:t>
            </a:r>
            <a:r>
              <a:rPr lang="en-US" sz="1800" spc="-5" dirty="0">
                <a:latin typeface="Times New Roman"/>
                <a:cs typeface="Times New Roman"/>
              </a:rPr>
              <a:t>flow between different areas while </a:t>
            </a:r>
            <a:r>
              <a:rPr lang="en-US" sz="1800" dirty="0">
                <a:latin typeface="Times New Roman"/>
                <a:cs typeface="Times New Roman"/>
              </a:rPr>
              <a:t>holding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E2B9519-7F4B-458E-9A46-E56CF5822D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2090" y="4429580"/>
            <a:ext cx="3207820" cy="14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360A-A83A-4FBA-B310-6DE0B036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37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A66C-6A61-4DE2-A234-C1F26F53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3812"/>
            <a:ext cx="10515600" cy="5533151"/>
          </a:xfrm>
        </p:spPr>
        <p:txBody>
          <a:bodyPr/>
          <a:lstStyle/>
          <a:p>
            <a:pPr marL="76200" algn="just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We</a:t>
            </a:r>
            <a:r>
              <a:rPr lang="en-US" sz="1800" spc="-5" dirty="0">
                <a:latin typeface="Times New Roman"/>
                <a:cs typeface="Times New Roman"/>
              </a:rPr>
              <a:t> 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therefore</a:t>
            </a:r>
            <a:r>
              <a:rPr lang="en-US" sz="1800" dirty="0">
                <a:latin typeface="Times New Roman"/>
                <a:cs typeface="Times New Roman"/>
              </a:rPr>
              <a:t> state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(LFC)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has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following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two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objectives: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533400" marR="43180" indent="-228600">
              <a:lnSpc>
                <a:spcPct val="110000"/>
              </a:lnSpc>
              <a:buSzPct val="83333"/>
              <a:buFont typeface="Symbol"/>
              <a:buChar char=""/>
              <a:tabLst>
                <a:tab pos="532765" algn="l"/>
                <a:tab pos="5334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Hold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constant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</a:t>
            </a:r>
            <a:r>
              <a:rPr lang="en-US" sz="1800" i="1" spc="-5" dirty="0" err="1">
                <a:latin typeface="Times New Roman"/>
                <a:cs typeface="Times New Roman"/>
              </a:rPr>
              <a:t>f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0)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against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change.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Each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must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contribute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absorb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change</a:t>
            </a:r>
            <a:r>
              <a:rPr lang="en-US" sz="1800" spc="-5" dirty="0">
                <a:latin typeface="Times New Roman"/>
                <a:cs typeface="Times New Roman"/>
              </a:rPr>
              <a:t> such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frequency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does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not </a:t>
            </a:r>
            <a:r>
              <a:rPr lang="en-US" sz="1800" spc="-5" dirty="0">
                <a:latin typeface="Times New Roman"/>
                <a:cs typeface="Times New Roman"/>
              </a:rPr>
              <a:t>deviate.</a:t>
            </a:r>
            <a:endParaRPr lang="en-US" sz="1800" dirty="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130"/>
              </a:spcBef>
              <a:buSzPct val="83333"/>
              <a:buFont typeface="Symbol"/>
              <a:buChar char=""/>
              <a:tabLst>
                <a:tab pos="532765" algn="l"/>
                <a:tab pos="5334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Each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dirty="0">
                <a:latin typeface="Times New Roman"/>
                <a:cs typeface="Times New Roman"/>
              </a:rPr>
              <a:t> must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tie-line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its</a:t>
            </a:r>
            <a:r>
              <a:rPr lang="en-US" sz="1800" spc="-5" dirty="0">
                <a:latin typeface="Times New Roman"/>
                <a:cs typeface="Times New Roman"/>
              </a:rPr>
              <a:t> pre-specified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value.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first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step</a:t>
            </a:r>
            <a:r>
              <a:rPr lang="en-US" sz="1800" dirty="0">
                <a:latin typeface="Times New Roman"/>
                <a:cs typeface="Times New Roman"/>
              </a:rPr>
              <a:t> in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LFC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form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b="1" spc="-5" dirty="0">
                <a:latin typeface="Times New Roman"/>
                <a:cs typeface="Times New Roman"/>
              </a:rPr>
              <a:t>area</a:t>
            </a:r>
            <a:r>
              <a:rPr lang="en-US" sz="1800" b="1" dirty="0">
                <a:latin typeface="Times New Roman"/>
                <a:cs typeface="Times New Roman"/>
              </a:rPr>
              <a:t> control </a:t>
            </a:r>
            <a:r>
              <a:rPr lang="en-US" sz="1800" b="1" spc="-5" dirty="0">
                <a:latin typeface="Times New Roman"/>
                <a:cs typeface="Times New Roman"/>
              </a:rPr>
              <a:t>error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(ACE)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defined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as;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498D2-4146-44AA-A51B-BE17705B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18" y="3000375"/>
            <a:ext cx="8105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1C9-A2EA-4B87-82B8-259865E4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2556-3D39-4C1E-B199-5C598DEA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30"/>
            <a:ext cx="10515600" cy="6148872"/>
          </a:xfrm>
        </p:spPr>
        <p:txBody>
          <a:bodyPr>
            <a:normAutofit lnSpcReduction="10000"/>
          </a:bodyPr>
          <a:lstStyle/>
          <a:p>
            <a:pPr marL="0" marR="123825" indent="0">
              <a:lnSpc>
                <a:spcPct val="109200"/>
              </a:lnSpc>
              <a:spcBef>
                <a:spcPts val="765"/>
              </a:spcBef>
              <a:buNone/>
            </a:pP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center.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computed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i="1" spc="-5" dirty="0" err="1">
                <a:latin typeface="Times New Roman"/>
                <a:cs typeface="Times New Roman"/>
              </a:rPr>
              <a:t>ΔP</a:t>
            </a:r>
            <a:r>
              <a:rPr lang="en-US" sz="1800" i="1" spc="-7" baseline="-10416" dirty="0" err="1">
                <a:latin typeface="Times New Roman"/>
                <a:cs typeface="Times New Roman"/>
              </a:rPr>
              <a:t>ref</a:t>
            </a:r>
            <a:r>
              <a:rPr lang="en-US" sz="1800" i="1" spc="-7" baseline="-10416" dirty="0">
                <a:latin typeface="Times New Roman"/>
                <a:cs typeface="Times New Roman"/>
              </a:rPr>
              <a:t>,</a:t>
            </a:r>
            <a:r>
              <a:rPr lang="en-US" sz="1800" i="1" baseline="-10416" dirty="0">
                <a:latin typeface="Times New Roman"/>
                <a:cs typeface="Times New Roman"/>
              </a:rPr>
              <a:t> </a:t>
            </a:r>
            <a:r>
              <a:rPr lang="en-US" sz="1800" i="1" baseline="-10416" dirty="0" err="1">
                <a:latin typeface="Times New Roman"/>
                <a:cs typeface="Times New Roman"/>
              </a:rPr>
              <a:t>i</a:t>
            </a:r>
            <a:r>
              <a:rPr lang="en-US" sz="1800" i="1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obtained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eq.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2commands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various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turbine-generator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controls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adjust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their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reference </a:t>
            </a:r>
            <a:r>
              <a:rPr lang="en-US" sz="1800" dirty="0">
                <a:latin typeface="Times New Roman"/>
                <a:cs typeface="Times New Roman"/>
              </a:rPr>
              <a:t>power settings.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LOAD FREQUENCY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OF</a:t>
            </a:r>
            <a:r>
              <a:rPr lang="en-US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lang="en-US"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AREA SYSTEM-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marR="109855">
              <a:lnSpc>
                <a:spcPct val="110200"/>
              </a:lnSpc>
              <a:spcBef>
                <a:spcPts val="980"/>
              </a:spcBef>
            </a:pPr>
            <a:r>
              <a:rPr lang="en-US" sz="1800" b="1" dirty="0">
                <a:latin typeface="Times New Roman"/>
                <a:cs typeface="Times New Roman"/>
              </a:rPr>
              <a:t>Load </a:t>
            </a:r>
            <a:r>
              <a:rPr lang="en-US" sz="1800" b="1" spc="-5" dirty="0">
                <a:latin typeface="Times New Roman"/>
                <a:cs typeface="Times New Roman"/>
              </a:rPr>
              <a:t>frequency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control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deals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mechanism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needed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maintain 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frequency. </a:t>
            </a:r>
            <a:r>
              <a:rPr lang="en-US" sz="1800" dirty="0">
                <a:latin typeface="Times New Roman"/>
                <a:cs typeface="Times New Roman"/>
              </a:rPr>
              <a:t>The topic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maintaining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constant </a:t>
            </a:r>
            <a:r>
              <a:rPr lang="en-US" sz="1800" dirty="0">
                <a:latin typeface="Times New Roman"/>
                <a:cs typeface="Times New Roman"/>
              </a:rPr>
              <a:t>is commonly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known as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AUTOMATIC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(ALFC).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nomenclatures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such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Load </a:t>
            </a:r>
            <a:r>
              <a:rPr lang="en-US" sz="1800" dirty="0">
                <a:latin typeface="Times New Roman"/>
                <a:cs typeface="Times New Roman"/>
              </a:rPr>
              <a:t>Frequency Control,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Frequency Control, </a:t>
            </a:r>
            <a:r>
              <a:rPr lang="en-US" sz="1800" spc="-5" dirty="0">
                <a:latin typeface="Times New Roman"/>
                <a:cs typeface="Times New Roman"/>
              </a:rPr>
              <a:t>Real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Control 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Automatic Generation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Control.</a:t>
            </a:r>
            <a:endParaRPr lang="en-US" sz="18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14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basic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role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ALFC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is:</a:t>
            </a:r>
          </a:p>
          <a:p>
            <a:pPr marL="241300" marR="600075" indent="-228600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desired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megawatt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output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matching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changing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load.</a:t>
            </a:r>
            <a:endParaRPr lang="en-US"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assist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controlling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larger </a:t>
            </a:r>
            <a:r>
              <a:rPr lang="en-US" sz="1800" spc="-5" dirty="0">
                <a:latin typeface="Times New Roman"/>
                <a:cs typeface="Times New Roman"/>
              </a:rPr>
              <a:t>interconnection.</a:t>
            </a:r>
            <a:endParaRPr lang="en-US"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keep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net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interchange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between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pool </a:t>
            </a:r>
            <a:r>
              <a:rPr lang="en-US" sz="1800" spc="-5" dirty="0">
                <a:latin typeface="Times New Roman"/>
                <a:cs typeface="Times New Roman"/>
              </a:rPr>
              <a:t>members,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the  predetermined </a:t>
            </a:r>
            <a:r>
              <a:rPr lang="en-US" sz="1800" spc="-5" dirty="0">
                <a:latin typeface="Times New Roman"/>
                <a:cs typeface="Times New Roman"/>
              </a:rPr>
              <a:t>values.</a:t>
            </a:r>
          </a:p>
          <a:p>
            <a:pPr marL="0" marR="5080" indent="0">
              <a:lnSpc>
                <a:spcPct val="110200"/>
              </a:lnSpc>
              <a:spcBef>
                <a:spcPts val="95"/>
              </a:spcBef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marR="5080" indent="0">
              <a:lnSpc>
                <a:spcPct val="110200"/>
              </a:lnSpc>
              <a:spcBef>
                <a:spcPts val="95"/>
              </a:spcBef>
              <a:buNone/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ALFC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loop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during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small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slow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frequency.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provide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adequate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during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emergency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situation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when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large </a:t>
            </a:r>
            <a:r>
              <a:rPr lang="en-US" sz="1800" spc="-5" dirty="0">
                <a:latin typeface="Times New Roman"/>
                <a:cs typeface="Times New Roman"/>
              </a:rPr>
              <a:t>megawatt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imbalances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occur.</a:t>
            </a:r>
            <a:r>
              <a:rPr lang="en-US" sz="1800" dirty="0">
                <a:latin typeface="Times New Roman"/>
                <a:cs typeface="Times New Roman"/>
              </a:rPr>
              <a:t> We </a:t>
            </a:r>
            <a:r>
              <a:rPr lang="en-US" sz="1800" spc="-5" dirty="0">
                <a:latin typeface="Times New Roman"/>
                <a:cs typeface="Times New Roman"/>
              </a:rPr>
              <a:t>shall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first</a:t>
            </a:r>
            <a:r>
              <a:rPr lang="en-US" sz="1800" dirty="0">
                <a:latin typeface="Times New Roman"/>
                <a:cs typeface="Times New Roman"/>
              </a:rPr>
              <a:t> study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ALFC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applies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single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supplying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local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service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mechanism</a:t>
            </a:r>
            <a:r>
              <a:rPr lang="en-US" sz="1800" spc="5" dirty="0">
                <a:latin typeface="Times New Roman"/>
                <a:cs typeface="Times New Roman"/>
              </a:rPr>
              <a:t> 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dirty="0">
                <a:latin typeface="Times New Roman"/>
                <a:cs typeface="Times New Roman"/>
              </a:rPr>
              <a:t> is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above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Fig.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main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parts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are:</a:t>
            </a:r>
            <a:endParaRPr lang="en-US" sz="1800" dirty="0">
              <a:latin typeface="Times New Roman"/>
              <a:cs typeface="Times New Roman"/>
            </a:endParaRPr>
          </a:p>
          <a:p>
            <a:pPr marL="177165" indent="-165100">
              <a:lnSpc>
                <a:spcPct val="100000"/>
              </a:lnSpc>
              <a:spcBef>
                <a:spcPts val="1140"/>
              </a:spcBef>
              <a:buAutoNum type="arabicParenR"/>
              <a:tabLst>
                <a:tab pos="177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changer</a:t>
            </a:r>
            <a:endParaRPr lang="en-US" sz="1800" dirty="0">
              <a:latin typeface="Times New Roman"/>
              <a:cs typeface="Times New Roman"/>
            </a:endParaRPr>
          </a:p>
          <a:p>
            <a:pPr marL="177165" indent="-165100">
              <a:lnSpc>
                <a:spcPct val="100000"/>
              </a:lnSpc>
              <a:spcBef>
                <a:spcPts val="155"/>
              </a:spcBef>
              <a:buAutoNum type="arabicParenR"/>
              <a:tabLst>
                <a:tab pos="177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governor</a:t>
            </a:r>
            <a:endParaRPr lang="en-US" sz="1800" dirty="0">
              <a:latin typeface="Times New Roman"/>
              <a:cs typeface="Times New Roman"/>
            </a:endParaRPr>
          </a:p>
          <a:p>
            <a:pPr marL="177165" indent="-165100">
              <a:lnSpc>
                <a:spcPct val="100000"/>
              </a:lnSpc>
              <a:spcBef>
                <a:spcPts val="145"/>
              </a:spcBef>
              <a:buAutoNum type="arabicParenR"/>
              <a:tabLst>
                <a:tab pos="177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Hydraulic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amplifier</a:t>
            </a:r>
            <a:endParaRPr lang="en-US" sz="1800" dirty="0">
              <a:latin typeface="Times New Roman"/>
              <a:cs typeface="Times New Roman"/>
            </a:endParaRPr>
          </a:p>
          <a:p>
            <a:pPr marL="177165" indent="-165100">
              <a:lnSpc>
                <a:spcPct val="100000"/>
              </a:lnSpc>
              <a:spcBef>
                <a:spcPts val="145"/>
              </a:spcBef>
              <a:buAutoNum type="arabicParenR"/>
              <a:tabLst>
                <a:tab pos="1778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valve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32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672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C36C-97CD-48D4-A48E-57402BCB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1FDE4FB-DEDA-4D55-B41B-7540B5FBB0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853" y="1476619"/>
            <a:ext cx="5942857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7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C5FE-6E5B-402C-81EA-B042580C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893C-580F-43F9-A1FB-22421D1B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804"/>
            <a:ext cx="10515600" cy="5821072"/>
          </a:xfrm>
        </p:spPr>
        <p:txBody>
          <a:bodyPr>
            <a:normAutofit fontScale="77500" lnSpcReduction="20000"/>
          </a:bodyPr>
          <a:lstStyle/>
          <a:p>
            <a:pPr marL="63500" marR="30480" algn="just">
              <a:lnSpc>
                <a:spcPct val="110300"/>
              </a:lnSpc>
              <a:spcBef>
                <a:spcPts val="95"/>
              </a:spcBef>
            </a:pPr>
            <a:r>
              <a:rPr lang="en-US" sz="2800" dirty="0">
                <a:latin typeface="Times New Roman"/>
                <a:cs typeface="Times New Roman"/>
              </a:rPr>
              <a:t>They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are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connected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10" dirty="0">
                <a:latin typeface="Times New Roman"/>
                <a:cs typeface="Times New Roman"/>
              </a:rPr>
              <a:t>by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linkage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mechanism.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Their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incremental</a:t>
            </a:r>
            <a:r>
              <a:rPr lang="en-US" sz="2800" dirty="0">
                <a:latin typeface="Times New Roman"/>
                <a:cs typeface="Times New Roman"/>
              </a:rPr>
              <a:t> movements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are</a:t>
            </a:r>
            <a:r>
              <a:rPr lang="en-US" sz="2800" dirty="0">
                <a:latin typeface="Times New Roman"/>
                <a:cs typeface="Times New Roman"/>
              </a:rPr>
              <a:t> in</a:t>
            </a:r>
            <a:r>
              <a:rPr lang="en-US" sz="2800" spc="30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vertical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direction. </a:t>
            </a:r>
            <a:r>
              <a:rPr lang="en-US" sz="2800" spc="-10" dirty="0">
                <a:latin typeface="Times New Roman"/>
                <a:cs typeface="Times New Roman"/>
              </a:rPr>
              <a:t>In </a:t>
            </a:r>
            <a:r>
              <a:rPr lang="en-US" sz="2800" dirty="0">
                <a:latin typeface="Times New Roman"/>
                <a:cs typeface="Times New Roman"/>
              </a:rPr>
              <a:t>reality these </a:t>
            </a:r>
            <a:r>
              <a:rPr lang="en-US" sz="2800" spc="-5" dirty="0">
                <a:latin typeface="Times New Roman"/>
                <a:cs typeface="Times New Roman"/>
              </a:rPr>
              <a:t>movements are measured </a:t>
            </a:r>
            <a:r>
              <a:rPr lang="en-US" sz="2800" dirty="0">
                <a:latin typeface="Times New Roman"/>
                <a:cs typeface="Times New Roman"/>
              </a:rPr>
              <a:t>in </a:t>
            </a:r>
            <a:r>
              <a:rPr lang="en-US" sz="2800" spc="-5" dirty="0">
                <a:latin typeface="Times New Roman"/>
                <a:cs typeface="Times New Roman"/>
              </a:rPr>
              <a:t>millimeters; </a:t>
            </a:r>
            <a:r>
              <a:rPr lang="en-US" sz="2800" dirty="0">
                <a:latin typeface="Times New Roman"/>
                <a:cs typeface="Times New Roman"/>
              </a:rPr>
              <a:t>but in our </a:t>
            </a:r>
            <a:r>
              <a:rPr lang="en-US" sz="2800" spc="-5" dirty="0">
                <a:latin typeface="Times New Roman"/>
                <a:cs typeface="Times New Roman"/>
              </a:rPr>
              <a:t>analysis we shall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rather express them as </a:t>
            </a:r>
            <a:r>
              <a:rPr lang="en-US" sz="2800" dirty="0">
                <a:latin typeface="Times New Roman"/>
                <a:cs typeface="Times New Roman"/>
              </a:rPr>
              <a:t>power </a:t>
            </a:r>
            <a:r>
              <a:rPr lang="en-US" sz="2800" spc="-5" dirty="0">
                <a:latin typeface="Times New Roman"/>
                <a:cs typeface="Times New Roman"/>
              </a:rPr>
              <a:t>increments expressed </a:t>
            </a:r>
            <a:r>
              <a:rPr lang="en-US" sz="2800" dirty="0">
                <a:latin typeface="Times New Roman"/>
                <a:cs typeface="Times New Roman"/>
              </a:rPr>
              <a:t>in </a:t>
            </a:r>
            <a:r>
              <a:rPr lang="en-US" sz="2800" spc="-5" dirty="0">
                <a:latin typeface="Times New Roman"/>
                <a:cs typeface="Times New Roman"/>
              </a:rPr>
              <a:t>MW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dirty="0" err="1">
                <a:latin typeface="Times New Roman"/>
                <a:cs typeface="Times New Roman"/>
              </a:rPr>
              <a:t>p.u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spc="-5" dirty="0">
                <a:latin typeface="Times New Roman"/>
                <a:cs typeface="Times New Roman"/>
              </a:rPr>
              <a:t>MW </a:t>
            </a:r>
            <a:r>
              <a:rPr lang="en-US" sz="2800" dirty="0">
                <a:latin typeface="Times New Roman"/>
                <a:cs typeface="Times New Roman"/>
              </a:rPr>
              <a:t>as the </a:t>
            </a:r>
            <a:r>
              <a:rPr lang="en-US" sz="2800" spc="-5" dirty="0">
                <a:latin typeface="Times New Roman"/>
                <a:cs typeface="Times New Roman"/>
              </a:rPr>
              <a:t>case </a:t>
            </a:r>
            <a:r>
              <a:rPr lang="en-US" sz="2800" spc="5" dirty="0">
                <a:latin typeface="Times New Roman"/>
                <a:cs typeface="Times New Roman"/>
              </a:rPr>
              <a:t>may </a:t>
            </a:r>
            <a:r>
              <a:rPr lang="en-US" sz="2800" spc="-5" dirty="0">
                <a:latin typeface="Times New Roman"/>
                <a:cs typeface="Times New Roman"/>
              </a:rPr>
              <a:t>be.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movements are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assumed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positive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 the</a:t>
            </a:r>
            <a:r>
              <a:rPr lang="en-US" sz="2800" spc="-5" dirty="0">
                <a:latin typeface="Times New Roman"/>
                <a:cs typeface="Times New Roman"/>
              </a:rPr>
              <a:t> directions</a:t>
            </a:r>
            <a:r>
              <a:rPr lang="en-US" sz="2800" dirty="0">
                <a:latin typeface="Times New Roman"/>
                <a:cs typeface="Times New Roman"/>
              </a:rPr>
              <a:t> of</a:t>
            </a:r>
            <a:r>
              <a:rPr lang="en-US" sz="2800" spc="-5" dirty="0">
                <a:latin typeface="Times New Roman"/>
                <a:cs typeface="Times New Roman"/>
              </a:rPr>
              <a:t> arrows.</a:t>
            </a:r>
            <a:endParaRPr lang="en-US" sz="28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5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Corresponding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“raise”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command,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linkage</a:t>
            </a:r>
            <a:r>
              <a:rPr lang="en-US" sz="2800" dirty="0">
                <a:latin typeface="Times New Roman"/>
                <a:cs typeface="Times New Roman"/>
              </a:rPr>
              <a:t> movements </a:t>
            </a:r>
            <a:r>
              <a:rPr lang="en-US" sz="2800" spc="-5" dirty="0">
                <a:latin typeface="Times New Roman"/>
                <a:cs typeface="Times New Roman"/>
              </a:rPr>
              <a:t>will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be:</a:t>
            </a:r>
            <a:endParaRPr lang="en-US" sz="28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40"/>
              </a:spcBef>
              <a:tabLst>
                <a:tab pos="2348865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“A”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moves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downwards;	“C”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moves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upwards;</a:t>
            </a:r>
            <a:endParaRPr lang="en-US" sz="28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55"/>
              </a:spcBef>
              <a:tabLst>
                <a:tab pos="2348865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“D”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moves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upwards;	“E”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moves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downwards.</a:t>
            </a:r>
            <a:endParaRPr lang="en-US" sz="2800" dirty="0">
              <a:latin typeface="Times New Roman"/>
              <a:cs typeface="Times New Roman"/>
            </a:endParaRPr>
          </a:p>
          <a:p>
            <a:pPr marL="63500" marR="361315" indent="38100">
              <a:lnSpc>
                <a:spcPct val="110400"/>
              </a:lnSpc>
              <a:spcBef>
                <a:spcPts val="990"/>
              </a:spcBef>
            </a:pPr>
            <a:r>
              <a:rPr lang="en-US" sz="2800" dirty="0">
                <a:latin typeface="Times New Roman"/>
                <a:cs typeface="Times New Roman"/>
              </a:rPr>
              <a:t>This</a:t>
            </a:r>
            <a:r>
              <a:rPr lang="en-US" sz="2800" spc="-5" dirty="0">
                <a:latin typeface="Times New Roman"/>
                <a:cs typeface="Times New Roman"/>
              </a:rPr>
              <a:t> allows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more steam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spc="-5" dirty="0">
                <a:latin typeface="Times New Roman"/>
                <a:cs typeface="Times New Roman"/>
              </a:rPr>
              <a:t>water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flow</a:t>
            </a:r>
            <a:r>
              <a:rPr lang="en-US" sz="2800" dirty="0">
                <a:latin typeface="Times New Roman"/>
                <a:cs typeface="Times New Roman"/>
              </a:rPr>
              <a:t> into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turbine </a:t>
            </a:r>
            <a:r>
              <a:rPr lang="en-US" sz="2800" spc="-5" dirty="0">
                <a:latin typeface="Times New Roman"/>
                <a:cs typeface="Times New Roman"/>
              </a:rPr>
              <a:t>resulting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incremental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increase</a:t>
            </a:r>
            <a:r>
              <a:rPr lang="en-US" sz="2800" dirty="0">
                <a:latin typeface="Times New Roman"/>
                <a:cs typeface="Times New Roman"/>
              </a:rPr>
              <a:t> in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generator</a:t>
            </a:r>
            <a:r>
              <a:rPr lang="en-US" sz="2800" dirty="0">
                <a:latin typeface="Times New Roman"/>
                <a:cs typeface="Times New Roman"/>
              </a:rPr>
              <a:t> output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power.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When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speed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drops,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linkage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point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“B”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moves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upwards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again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generator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output </a:t>
            </a:r>
            <a:r>
              <a:rPr lang="en-US" sz="2800" spc="-5" dirty="0">
                <a:latin typeface="Times New Roman"/>
                <a:cs typeface="Times New Roman"/>
              </a:rPr>
              <a:t>power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will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increase.</a:t>
            </a:r>
            <a:endParaRPr lang="en-US" sz="28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60"/>
              </a:spcBef>
            </a:pPr>
            <a:r>
              <a:rPr lang="en-US" sz="2800" b="1" dirty="0">
                <a:latin typeface="Times New Roman"/>
                <a:cs typeface="Times New Roman"/>
              </a:rPr>
              <a:t>3.2.1</a:t>
            </a:r>
            <a:r>
              <a:rPr lang="en-US" sz="2800" b="1" spc="-20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Speed</a:t>
            </a:r>
            <a:r>
              <a:rPr lang="en-US" sz="2800" b="1" spc="-20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Governor</a:t>
            </a:r>
            <a:endParaRPr lang="en-US" sz="2800" dirty="0">
              <a:latin typeface="Times New Roman"/>
              <a:cs typeface="Times New Roman"/>
            </a:endParaRPr>
          </a:p>
          <a:p>
            <a:pPr marL="63500" marR="81280">
              <a:lnSpc>
                <a:spcPct val="110000"/>
              </a:lnSpc>
              <a:spcBef>
                <a:spcPts val="985"/>
              </a:spcBef>
            </a:pPr>
            <a:r>
              <a:rPr lang="en-US" sz="2800" dirty="0">
                <a:latin typeface="Times New Roman"/>
                <a:cs typeface="Times New Roman"/>
              </a:rPr>
              <a:t>The output </a:t>
            </a:r>
            <a:r>
              <a:rPr lang="en-US" sz="2800" spc="-5" dirty="0">
                <a:latin typeface="Times New Roman"/>
                <a:cs typeface="Times New Roman"/>
              </a:rPr>
              <a:t>commend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speed governor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-5" dirty="0" err="1">
                <a:latin typeface="Times New Roman"/>
                <a:cs typeface="Times New Roman"/>
              </a:rPr>
              <a:t>ΔP</a:t>
            </a:r>
            <a:r>
              <a:rPr lang="en-US" sz="28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2800" baseline="-10416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which </a:t>
            </a:r>
            <a:r>
              <a:rPr lang="en-US" sz="2800" spc="-5" dirty="0">
                <a:latin typeface="Times New Roman"/>
                <a:cs typeface="Times New Roman"/>
              </a:rPr>
              <a:t>corresponds </a:t>
            </a:r>
            <a:r>
              <a:rPr lang="en-US" sz="2800" dirty="0">
                <a:latin typeface="Times New Roman"/>
                <a:cs typeface="Times New Roman"/>
              </a:rPr>
              <a:t>to </a:t>
            </a:r>
            <a:r>
              <a:rPr lang="en-US" sz="2800" spc="-5" dirty="0">
                <a:latin typeface="Times New Roman"/>
                <a:cs typeface="Times New Roman"/>
              </a:rPr>
              <a:t>movement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Δx</a:t>
            </a:r>
            <a:r>
              <a:rPr lang="en-US" sz="2800" baseline="-10416" dirty="0" err="1">
                <a:latin typeface="Times New Roman"/>
                <a:cs typeface="Times New Roman"/>
              </a:rPr>
              <a:t>C</a:t>
            </a:r>
            <a:r>
              <a:rPr lang="en-US" sz="2800" dirty="0">
                <a:latin typeface="Times New Roman"/>
                <a:cs typeface="Times New Roman"/>
              </a:rPr>
              <a:t>. The </a:t>
            </a:r>
            <a:r>
              <a:rPr lang="en-US" sz="2800" spc="-5" dirty="0">
                <a:latin typeface="Times New Roman"/>
                <a:cs typeface="Times New Roman"/>
              </a:rPr>
              <a:t>speed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governor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has two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inputs:</a:t>
            </a:r>
            <a:endParaRPr lang="en-US" sz="28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55"/>
              </a:spcBef>
            </a:pPr>
            <a:r>
              <a:rPr lang="en-US" sz="2800" dirty="0">
                <a:latin typeface="Times New Roman"/>
                <a:cs typeface="Times New Roman"/>
              </a:rPr>
              <a:t>1)</a:t>
            </a:r>
            <a:r>
              <a:rPr lang="en-US" sz="2800" spc="-5" dirty="0">
                <a:latin typeface="Times New Roman"/>
                <a:cs typeface="Times New Roman"/>
              </a:rPr>
              <a:t> Change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" dirty="0">
                <a:latin typeface="Times New Roman"/>
                <a:cs typeface="Times New Roman"/>
              </a:rPr>
              <a:t> reference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 setting,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 err="1">
                <a:latin typeface="Times New Roman"/>
                <a:cs typeface="Times New Roman"/>
              </a:rPr>
              <a:t>Δp</a:t>
            </a:r>
            <a:r>
              <a:rPr lang="en-US" sz="2800" spc="-7" baseline="-10416" dirty="0" err="1">
                <a:latin typeface="Times New Roman"/>
                <a:cs typeface="Times New Roman"/>
              </a:rPr>
              <a:t>ref</a:t>
            </a:r>
            <a:endParaRPr lang="en-US" sz="2800" spc="-7" baseline="-10416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55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2) Change </a:t>
            </a:r>
            <a:r>
              <a:rPr lang="en-US" sz="2800" dirty="0">
                <a:latin typeface="Times New Roman"/>
                <a:cs typeface="Times New Roman"/>
              </a:rPr>
              <a:t>in the</a:t>
            </a:r>
            <a:r>
              <a:rPr lang="en-US" sz="2800" spc="-5" dirty="0">
                <a:latin typeface="Times New Roman"/>
                <a:cs typeface="Times New Roman"/>
              </a:rPr>
              <a:t> speed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Times New Roman"/>
                <a:cs typeface="Times New Roman"/>
              </a:rPr>
              <a:t>of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" dirty="0">
                <a:latin typeface="Times New Roman"/>
                <a:cs typeface="Times New Roman"/>
              </a:rPr>
              <a:t> generator,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Δf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5" dirty="0">
                <a:latin typeface="Times New Roman"/>
                <a:cs typeface="Times New Roman"/>
              </a:rPr>
              <a:t>as measured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10" dirty="0">
                <a:latin typeface="Times New Roman"/>
                <a:cs typeface="Times New Roman"/>
              </a:rPr>
              <a:t>by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Δx</a:t>
            </a:r>
            <a:r>
              <a:rPr lang="en-US" sz="2800" baseline="-10416" dirty="0" err="1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en-US" sz="2800" spc="-7" baseline="-10416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55"/>
              </a:spcBef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425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D2D8-F37F-43EE-BBA0-007DE27E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D448-F1FE-4E9D-B754-5D9C2A00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/>
          <a:lstStyle/>
          <a:p>
            <a:pPr marL="76200" marR="303530">
              <a:lnSpc>
                <a:spcPct val="110000"/>
              </a:lnSpc>
              <a:spcBef>
                <a:spcPts val="100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It </a:t>
            </a:r>
            <a:r>
              <a:rPr lang="en-US" sz="1800" dirty="0">
                <a:latin typeface="Times New Roman"/>
                <a:cs typeface="Times New Roman"/>
              </a:rPr>
              <a:t>is to be </a:t>
            </a:r>
            <a:r>
              <a:rPr lang="en-US" sz="1800" spc="-5" dirty="0">
                <a:latin typeface="Times New Roman"/>
                <a:cs typeface="Times New Roman"/>
              </a:rPr>
              <a:t>noted that </a:t>
            </a:r>
            <a:r>
              <a:rPr lang="en-US" sz="1800" dirty="0">
                <a:latin typeface="Times New Roman"/>
                <a:cs typeface="Times New Roman"/>
              </a:rPr>
              <a:t>a positive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ref</a:t>
            </a:r>
            <a:r>
              <a:rPr lang="en-US" sz="1800" spc="-7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 result </a:t>
            </a:r>
            <a:r>
              <a:rPr lang="en-US" sz="1800" dirty="0">
                <a:latin typeface="Times New Roman"/>
                <a:cs typeface="Times New Roman"/>
              </a:rPr>
              <a:t>in positive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positive </a:t>
            </a:r>
            <a:r>
              <a:rPr lang="en-US" sz="1800" spc="-5" dirty="0" err="1">
                <a:latin typeface="Times New Roman"/>
                <a:cs typeface="Times New Roman"/>
              </a:rPr>
              <a:t>Δf</a:t>
            </a:r>
            <a:r>
              <a:rPr lang="en-US" sz="1800" spc="-5" dirty="0">
                <a:latin typeface="Times New Roman"/>
                <a:cs typeface="Times New Roman"/>
              </a:rPr>
              <a:t> will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linkage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points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C to </a:t>
            </a:r>
            <a:r>
              <a:rPr lang="en-US" sz="1800" spc="-5" dirty="0">
                <a:latin typeface="Times New Roman"/>
                <a:cs typeface="Times New Roman"/>
              </a:rPr>
              <a:t>come down</a:t>
            </a:r>
            <a:r>
              <a:rPr lang="en-US" sz="1800" dirty="0">
                <a:latin typeface="Times New Roman"/>
                <a:cs typeface="Times New Roman"/>
              </a:rPr>
              <a:t> causing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negative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150"/>
              </a:spcBef>
              <a:tabLst>
                <a:tab pos="5600065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Thus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1800" spc="142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ref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Δf</a:t>
            </a:r>
            <a:r>
              <a:rPr lang="en-US" sz="1800" spc="-5" dirty="0">
                <a:latin typeface="Times New Roman"/>
                <a:cs typeface="Times New Roman"/>
              </a:rPr>
              <a:t>/R	(1)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205104">
              <a:lnSpc>
                <a:spcPct val="110000"/>
              </a:lnSpc>
              <a:spcBef>
                <a:spcPts val="101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Here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dimension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hertz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MW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referred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regulation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governor.Taking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Laplace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eq.</a:t>
            </a:r>
            <a:r>
              <a:rPr lang="en-US" sz="1800" dirty="0">
                <a:latin typeface="Times New Roman"/>
                <a:cs typeface="Times New Roman"/>
              </a:rPr>
              <a:t> 1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yields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106680" indent="2286000">
              <a:lnSpc>
                <a:spcPts val="2590"/>
              </a:lnSpc>
              <a:spcBef>
                <a:spcPts val="90"/>
              </a:spcBef>
              <a:tabLst>
                <a:tab pos="5561965" algn="l"/>
              </a:tabLst>
            </a:pPr>
            <a:r>
              <a:rPr lang="en-US" sz="1800" spc="-5" dirty="0" err="1">
                <a:latin typeface="Times New Roman"/>
                <a:cs typeface="Times New Roman"/>
              </a:rPr>
              <a:t>Δ</a:t>
            </a:r>
            <a:r>
              <a:rPr lang="en-US" sz="1800" dirty="0" err="1">
                <a:latin typeface="Times New Roman"/>
                <a:cs typeface="Times New Roman"/>
              </a:rPr>
              <a:t>P</a:t>
            </a:r>
            <a:r>
              <a:rPr lang="en-US" sz="1800" baseline="-10416" dirty="0" err="1">
                <a:latin typeface="Times New Roman"/>
                <a:cs typeface="Times New Roman"/>
              </a:rPr>
              <a:t>g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</a:t>
            </a:r>
            <a:r>
              <a:rPr lang="en-US" sz="1800" dirty="0" err="1">
                <a:latin typeface="Times New Roman"/>
                <a:cs typeface="Times New Roman"/>
              </a:rPr>
              <a:t>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r</a:t>
            </a:r>
            <a:r>
              <a:rPr lang="en-US" sz="1800" spc="-15" baseline="-10416" dirty="0" err="1">
                <a:latin typeface="Times New Roman"/>
                <a:cs typeface="Times New Roman"/>
              </a:rPr>
              <a:t>e</a:t>
            </a:r>
            <a:r>
              <a:rPr lang="en-US" sz="1800" baseline="-10416" dirty="0" err="1">
                <a:latin typeface="Times New Roman"/>
                <a:cs typeface="Times New Roman"/>
              </a:rPr>
              <a:t>f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-</a:t>
            </a:r>
            <a:r>
              <a:rPr lang="en-US" sz="1800" spc="-5" dirty="0" err="1">
                <a:latin typeface="Times New Roman"/>
                <a:cs typeface="Times New Roman"/>
              </a:rPr>
              <a:t>Δ</a:t>
            </a:r>
            <a:r>
              <a:rPr lang="en-US" sz="1800" dirty="0" err="1">
                <a:latin typeface="Times New Roman"/>
                <a:cs typeface="Times New Roman"/>
              </a:rPr>
              <a:t>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10" dirty="0">
                <a:latin typeface="Times New Roman"/>
                <a:cs typeface="Times New Roman"/>
              </a:rPr>
              <a:t>/</a:t>
            </a:r>
            <a:r>
              <a:rPr lang="en-US" sz="1800" dirty="0">
                <a:latin typeface="Times New Roman"/>
                <a:cs typeface="Times New Roman"/>
              </a:rPr>
              <a:t>R	</a:t>
            </a:r>
            <a:r>
              <a:rPr lang="en-US" sz="1800" spc="-5" dirty="0">
                <a:latin typeface="Times New Roman"/>
                <a:cs typeface="Times New Roman"/>
              </a:rPr>
              <a:t>(</a:t>
            </a:r>
            <a:r>
              <a:rPr lang="en-US" sz="1800" dirty="0">
                <a:latin typeface="Times New Roman"/>
                <a:cs typeface="Times New Roman"/>
              </a:rPr>
              <a:t>2)  </a:t>
            </a:r>
          </a:p>
          <a:p>
            <a:pPr marL="76200" marR="106680" indent="0">
              <a:lnSpc>
                <a:spcPts val="2590"/>
              </a:lnSpc>
              <a:spcBef>
                <a:spcPts val="90"/>
              </a:spcBef>
              <a:buNone/>
              <a:tabLst>
                <a:tab pos="5561965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block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diagram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corresponding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the</a:t>
            </a:r>
            <a:r>
              <a:rPr lang="en-US" sz="1800" spc="-5" dirty="0">
                <a:latin typeface="Times New Roman"/>
                <a:cs typeface="Times New Roman"/>
              </a:rPr>
              <a:t> above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equation is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dirty="0">
                <a:latin typeface="Times New Roman"/>
                <a:cs typeface="Times New Roman"/>
              </a:rPr>
              <a:t> .</a:t>
            </a:r>
          </a:p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6A0E76C0-9A02-4762-9D7C-7C55E10A52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4421" y="3806222"/>
            <a:ext cx="3494579" cy="2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2534-6CE1-452C-83C6-035B37E6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39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1878-B08E-4F84-AE66-74BC864A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127"/>
            <a:ext cx="10515600" cy="5467836"/>
          </a:xfrm>
        </p:spPr>
        <p:txBody>
          <a:bodyPr>
            <a:norm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latin typeface="Times New Roman"/>
                <a:cs typeface="Times New Roman"/>
              </a:rPr>
              <a:t>Hydraulic</a:t>
            </a:r>
            <a:r>
              <a:rPr lang="en-US" sz="2100" b="1" spc="-10" dirty="0">
                <a:latin typeface="Times New Roman"/>
                <a:cs typeface="Times New Roman"/>
              </a:rPr>
              <a:t> </a:t>
            </a:r>
            <a:r>
              <a:rPr lang="en-US" sz="2100" b="1" spc="-5" dirty="0">
                <a:latin typeface="Times New Roman"/>
                <a:cs typeface="Times New Roman"/>
              </a:rPr>
              <a:t>Valve</a:t>
            </a:r>
            <a:r>
              <a:rPr lang="en-US" sz="2100" b="1" spc="-10" dirty="0">
                <a:latin typeface="Times New Roman"/>
                <a:cs typeface="Times New Roman"/>
              </a:rPr>
              <a:t> </a:t>
            </a:r>
            <a:r>
              <a:rPr lang="en-US" sz="2100" b="1" spc="-5" dirty="0">
                <a:latin typeface="Times New Roman"/>
                <a:cs typeface="Times New Roman"/>
              </a:rPr>
              <a:t>Actuator</a:t>
            </a:r>
            <a:endParaRPr lang="en-US" sz="2100" dirty="0">
              <a:latin typeface="Times New Roman"/>
              <a:cs typeface="Times New Roman"/>
            </a:endParaRPr>
          </a:p>
          <a:p>
            <a:pPr marL="76200" marR="68580">
              <a:lnSpc>
                <a:spcPct val="110000"/>
              </a:lnSpc>
              <a:spcBef>
                <a:spcPts val="980"/>
              </a:spcBef>
            </a:pP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-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output of the</a:t>
            </a:r>
            <a:r>
              <a:rPr lang="en-US" sz="2100" spc="-5" dirty="0">
                <a:latin typeface="Times New Roman"/>
                <a:cs typeface="Times New Roman"/>
              </a:rPr>
              <a:t> hydraulic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actuator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 err="1">
                <a:latin typeface="Times New Roman"/>
                <a:cs typeface="Times New Roman"/>
              </a:rPr>
              <a:t>ΔPv</a:t>
            </a:r>
            <a:r>
              <a:rPr lang="en-US" sz="2100" spc="-5" dirty="0">
                <a:latin typeface="Times New Roman"/>
                <a:cs typeface="Times New Roman"/>
              </a:rPr>
              <a:t>.</a:t>
            </a:r>
            <a:r>
              <a:rPr lang="en-US" sz="2100" dirty="0">
                <a:latin typeface="Times New Roman"/>
                <a:cs typeface="Times New Roman"/>
              </a:rPr>
              <a:t> This depends on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-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position of </a:t>
            </a:r>
            <a:r>
              <a:rPr lang="en-US" sz="2100" spc="-5" dirty="0">
                <a:latin typeface="Times New Roman"/>
                <a:cs typeface="Times New Roman"/>
              </a:rPr>
              <a:t>main</a:t>
            </a:r>
            <a:r>
              <a:rPr lang="en-US" sz="2100" spc="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piston,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which </a:t>
            </a:r>
            <a:r>
              <a:rPr lang="en-US" sz="2100" spc="-28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-5" dirty="0">
                <a:latin typeface="Times New Roman"/>
                <a:cs typeface="Times New Roman"/>
              </a:rPr>
              <a:t>turn depends </a:t>
            </a:r>
            <a:r>
              <a:rPr lang="en-US" sz="2100" dirty="0">
                <a:latin typeface="Times New Roman"/>
                <a:cs typeface="Times New Roman"/>
              </a:rPr>
              <a:t>on the quantity of oil </a:t>
            </a:r>
            <a:r>
              <a:rPr lang="en-US" sz="2100" spc="-5" dirty="0">
                <a:latin typeface="Times New Roman"/>
                <a:cs typeface="Times New Roman"/>
              </a:rPr>
              <a:t>flow </a:t>
            </a:r>
            <a:r>
              <a:rPr lang="en-US" sz="2100" dirty="0">
                <a:latin typeface="Times New Roman"/>
                <a:cs typeface="Times New Roman"/>
              </a:rPr>
              <a:t>in the piston. </a:t>
            </a:r>
            <a:r>
              <a:rPr lang="en-US" sz="2100" spc="-5" dirty="0">
                <a:latin typeface="Times New Roman"/>
                <a:cs typeface="Times New Roman"/>
              </a:rPr>
              <a:t>For </a:t>
            </a:r>
            <a:r>
              <a:rPr lang="en-US" sz="2100" dirty="0">
                <a:latin typeface="Times New Roman"/>
                <a:cs typeface="Times New Roman"/>
              </a:rPr>
              <a:t>a </a:t>
            </a:r>
            <a:r>
              <a:rPr lang="en-US" sz="2100" spc="-5" dirty="0">
                <a:latin typeface="Times New Roman"/>
                <a:cs typeface="Times New Roman"/>
              </a:rPr>
              <a:t>small</a:t>
            </a:r>
            <a:r>
              <a:rPr lang="en-US" sz="2100" dirty="0">
                <a:latin typeface="Times New Roman"/>
                <a:cs typeface="Times New Roman"/>
              </a:rPr>
              <a:t> change </a:t>
            </a:r>
            <a:r>
              <a:rPr lang="en-US" sz="2100" dirty="0" err="1">
                <a:latin typeface="Times New Roman"/>
                <a:cs typeface="Times New Roman"/>
              </a:rPr>
              <a:t>ΔxD</a:t>
            </a:r>
            <a:r>
              <a:rPr lang="en-US" sz="2100" dirty="0">
                <a:latin typeface="Times New Roman"/>
                <a:cs typeface="Times New Roman"/>
              </a:rPr>
              <a:t> in the pilot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valve</a:t>
            </a:r>
            <a:r>
              <a:rPr lang="en-US" sz="2100" spc="-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position, </a:t>
            </a:r>
            <a:r>
              <a:rPr lang="en-US" sz="2100" spc="-5" dirty="0">
                <a:latin typeface="Times New Roman"/>
                <a:cs typeface="Times New Roman"/>
              </a:rPr>
              <a:t>we have</a:t>
            </a:r>
            <a:endParaRPr lang="en-US"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100" dirty="0">
              <a:latin typeface="Times New Roman"/>
              <a:cs typeface="Times New Roman"/>
            </a:endParaRPr>
          </a:p>
          <a:p>
            <a:pPr marL="1447800">
              <a:lnSpc>
                <a:spcPct val="100000"/>
              </a:lnSpc>
              <a:tabLst>
                <a:tab pos="2348230" algn="l"/>
                <a:tab pos="5142865" algn="l"/>
              </a:tabLst>
            </a:pPr>
            <a:r>
              <a:rPr lang="en-US" sz="2100" spc="-5" dirty="0" err="1">
                <a:latin typeface="Times New Roman"/>
                <a:cs typeface="Times New Roman"/>
              </a:rPr>
              <a:t>ΔPv</a:t>
            </a:r>
            <a:r>
              <a:rPr lang="en-US" sz="2100" dirty="0">
                <a:latin typeface="Times New Roman"/>
                <a:cs typeface="Times New Roman"/>
              </a:rPr>
              <a:t> =</a:t>
            </a:r>
            <a:r>
              <a:rPr lang="en-US" sz="2100" spc="-5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kH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baseline="-2314" dirty="0">
                <a:latin typeface="Cambria Math"/>
                <a:cs typeface="Cambria Math"/>
              </a:rPr>
              <a:t>∫</a:t>
            </a:r>
            <a:r>
              <a:rPr lang="en-US" sz="2100" dirty="0" err="1">
                <a:latin typeface="Times New Roman"/>
                <a:cs typeface="Times New Roman"/>
              </a:rPr>
              <a:t>Δx</a:t>
            </a:r>
            <a:r>
              <a:rPr lang="en-US" sz="2100" baseline="-10416" dirty="0" err="1">
                <a:latin typeface="Times New Roman"/>
                <a:cs typeface="Times New Roman"/>
              </a:rPr>
              <a:t>D</a:t>
            </a:r>
            <a:r>
              <a:rPr lang="en-US" sz="2100" spc="142" baseline="-10416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dt	</a:t>
            </a:r>
            <a:r>
              <a:rPr lang="en-US" sz="2100" spc="-5" dirty="0">
                <a:latin typeface="Times New Roman"/>
                <a:cs typeface="Times New Roman"/>
              </a:rPr>
              <a:t>(3)</a:t>
            </a:r>
            <a:endParaRPr lang="en-US" sz="21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90"/>
              </a:spcBef>
            </a:pP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constant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“</a:t>
            </a:r>
            <a:r>
              <a:rPr lang="en-US" sz="2100" spc="-5" dirty="0" err="1">
                <a:latin typeface="Times New Roman"/>
                <a:cs typeface="Times New Roman"/>
              </a:rPr>
              <a:t>k</a:t>
            </a:r>
            <a:r>
              <a:rPr lang="en-US" sz="2100" spc="-7" baseline="-10416" dirty="0" err="1">
                <a:latin typeface="Times New Roman"/>
                <a:cs typeface="Times New Roman"/>
              </a:rPr>
              <a:t>H</a:t>
            </a:r>
            <a:r>
              <a:rPr lang="en-US" sz="2100" spc="-5" dirty="0">
                <a:latin typeface="Times New Roman"/>
                <a:cs typeface="Times New Roman"/>
              </a:rPr>
              <a:t>”</a:t>
            </a:r>
            <a:r>
              <a:rPr lang="en-US" sz="2100" dirty="0">
                <a:latin typeface="Times New Roman"/>
                <a:cs typeface="Times New Roman"/>
              </a:rPr>
              <a:t> depends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on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orifice,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cylinder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geometries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and</a:t>
            </a:r>
            <a:r>
              <a:rPr lang="en-US" sz="2100" spc="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fluid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pressure.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input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to</a:t>
            </a:r>
          </a:p>
          <a:p>
            <a:pPr marL="76200" marR="423545">
              <a:lnSpc>
                <a:spcPct val="110000"/>
              </a:lnSpc>
            </a:pPr>
            <a:r>
              <a:rPr lang="en-US" sz="2100" dirty="0" err="1">
                <a:latin typeface="Times New Roman"/>
                <a:cs typeface="Times New Roman"/>
              </a:rPr>
              <a:t>Δx</a:t>
            </a:r>
            <a:r>
              <a:rPr lang="en-US" sz="2100" baseline="-10416" dirty="0" err="1">
                <a:latin typeface="Times New Roman"/>
                <a:cs typeface="Times New Roman"/>
              </a:rPr>
              <a:t>D</a:t>
            </a:r>
            <a:r>
              <a:rPr lang="en-US" sz="2100" spc="7" baseline="-10416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are </a:t>
            </a:r>
            <a:r>
              <a:rPr lang="en-US" sz="2100" spc="-5" dirty="0" err="1">
                <a:latin typeface="Times New Roman"/>
                <a:cs typeface="Times New Roman"/>
              </a:rPr>
              <a:t>ΔP</a:t>
            </a:r>
            <a:r>
              <a:rPr lang="en-US" sz="21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2100" baseline="-10416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and </a:t>
            </a:r>
            <a:r>
              <a:rPr lang="en-US" sz="2100" spc="-5" dirty="0" err="1">
                <a:latin typeface="Times New Roman"/>
                <a:cs typeface="Times New Roman"/>
              </a:rPr>
              <a:t>ΔP</a:t>
            </a:r>
            <a:r>
              <a:rPr lang="en-US" sz="2100" spc="-7" baseline="-10416" dirty="0" err="1">
                <a:latin typeface="Times New Roman"/>
                <a:cs typeface="Times New Roman"/>
              </a:rPr>
              <a:t>v</a:t>
            </a:r>
            <a:r>
              <a:rPr lang="en-US" sz="2100" spc="-5" dirty="0">
                <a:latin typeface="Times New Roman"/>
                <a:cs typeface="Times New Roman"/>
              </a:rPr>
              <a:t>. </a:t>
            </a:r>
            <a:r>
              <a:rPr lang="en-US" sz="2100" spc="-10" dirty="0">
                <a:latin typeface="Times New Roman"/>
                <a:cs typeface="Times New Roman"/>
              </a:rPr>
              <a:t>It </a:t>
            </a:r>
            <a:r>
              <a:rPr lang="en-US" sz="2100" dirty="0">
                <a:latin typeface="Times New Roman"/>
                <a:cs typeface="Times New Roman"/>
              </a:rPr>
              <a:t>is to be </a:t>
            </a:r>
            <a:r>
              <a:rPr lang="en-US" sz="2100" spc="-5" dirty="0">
                <a:latin typeface="Times New Roman"/>
                <a:cs typeface="Times New Roman"/>
              </a:rPr>
              <a:t>noted that for </a:t>
            </a:r>
            <a:r>
              <a:rPr lang="en-US" sz="2100" dirty="0">
                <a:latin typeface="Times New Roman"/>
                <a:cs typeface="Times New Roman"/>
              </a:rPr>
              <a:t>a positive </a:t>
            </a:r>
            <a:r>
              <a:rPr lang="en-US" sz="2100" spc="-5" dirty="0" err="1">
                <a:latin typeface="Times New Roman"/>
                <a:cs typeface="Times New Roman"/>
              </a:rPr>
              <a:t>ΔPg</a:t>
            </a:r>
            <a:r>
              <a:rPr lang="en-US" sz="2100" spc="-5" dirty="0">
                <a:latin typeface="Times New Roman"/>
                <a:cs typeface="Times New Roman"/>
              </a:rPr>
              <a:t>,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change </a:t>
            </a:r>
            <a:r>
              <a:rPr lang="en-US" sz="2100" spc="5" dirty="0" err="1">
                <a:latin typeface="Times New Roman"/>
                <a:cs typeface="Times New Roman"/>
              </a:rPr>
              <a:t>Δx</a:t>
            </a:r>
            <a:r>
              <a:rPr lang="en-US" sz="2100" spc="7" baseline="-10416" dirty="0" err="1">
                <a:latin typeface="Times New Roman"/>
                <a:cs typeface="Times New Roman"/>
              </a:rPr>
              <a:t>D</a:t>
            </a:r>
            <a:r>
              <a:rPr lang="en-US" sz="2100" spc="15" baseline="-10416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positive.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Further,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for</a:t>
            </a:r>
            <a:r>
              <a:rPr lang="en-US" sz="2100" dirty="0">
                <a:latin typeface="Times New Roman"/>
                <a:cs typeface="Times New Roman"/>
              </a:rPr>
              <a:t> a</a:t>
            </a:r>
            <a:r>
              <a:rPr lang="en-US" sz="2100" spc="-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positive </a:t>
            </a:r>
            <a:r>
              <a:rPr lang="en-US" sz="2100" dirty="0" err="1">
                <a:latin typeface="Times New Roman"/>
                <a:cs typeface="Times New Roman"/>
              </a:rPr>
              <a:t>ΔPv</a:t>
            </a:r>
            <a:r>
              <a:rPr lang="en-US" sz="2100" dirty="0">
                <a:latin typeface="Times New Roman"/>
                <a:cs typeface="Times New Roman"/>
              </a:rPr>
              <a:t>,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more fuel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admitted,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speed</a:t>
            </a:r>
            <a:r>
              <a:rPr lang="en-US" sz="2100" spc="1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increases,</a:t>
            </a:r>
            <a:r>
              <a:rPr lang="en-US" sz="2100" dirty="0">
                <a:latin typeface="Times New Roman"/>
                <a:cs typeface="Times New Roman"/>
              </a:rPr>
              <a:t> linkage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point B</a:t>
            </a:r>
            <a:r>
              <a:rPr lang="en-US" sz="2100" spc="-5" dirty="0">
                <a:latin typeface="Times New Roman"/>
                <a:cs typeface="Times New Roman"/>
              </a:rPr>
              <a:t> moves</a:t>
            </a:r>
            <a:endParaRPr lang="en-US" sz="2100" dirty="0">
              <a:latin typeface="Times New Roman"/>
              <a:cs typeface="Times New Roman"/>
            </a:endParaRPr>
          </a:p>
          <a:p>
            <a:pPr marL="76200" marR="257175">
              <a:lnSpc>
                <a:spcPct val="110000"/>
              </a:lnSpc>
              <a:spcBef>
                <a:spcPts val="10"/>
              </a:spcBef>
            </a:pPr>
            <a:r>
              <a:rPr lang="en-US" sz="2100" spc="-5" dirty="0">
                <a:latin typeface="Times New Roman"/>
                <a:cs typeface="Times New Roman"/>
              </a:rPr>
              <a:t>downwards </a:t>
            </a:r>
            <a:r>
              <a:rPr lang="en-US" sz="2100" dirty="0">
                <a:latin typeface="Times New Roman"/>
                <a:cs typeface="Times New Roman"/>
              </a:rPr>
              <a:t>causing </a:t>
            </a:r>
            <a:r>
              <a:rPr lang="en-US" sz="2100" spc="-5" dirty="0">
                <a:latin typeface="Times New Roman"/>
                <a:cs typeface="Times New Roman"/>
              </a:rPr>
              <a:t>linkage </a:t>
            </a:r>
            <a:r>
              <a:rPr lang="en-US" sz="2100" dirty="0">
                <a:latin typeface="Times New Roman"/>
                <a:cs typeface="Times New Roman"/>
              </a:rPr>
              <a:t>points C </a:t>
            </a:r>
            <a:r>
              <a:rPr lang="en-US" sz="2100" spc="-5" dirty="0">
                <a:latin typeface="Times New Roman"/>
                <a:cs typeface="Times New Roman"/>
              </a:rPr>
              <a:t>and </a:t>
            </a:r>
            <a:r>
              <a:rPr lang="en-US" sz="2100" dirty="0">
                <a:latin typeface="Times New Roman"/>
                <a:cs typeface="Times New Roman"/>
              </a:rPr>
              <a:t>D to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move </a:t>
            </a:r>
            <a:r>
              <a:rPr lang="en-US" sz="2100" spc="-5" dirty="0">
                <a:latin typeface="Times New Roman"/>
                <a:cs typeface="Times New Roman"/>
              </a:rPr>
              <a:t>downwards resulting </a:t>
            </a:r>
            <a:r>
              <a:rPr lang="en-US" sz="2100" dirty="0">
                <a:latin typeface="Times New Roman"/>
                <a:cs typeface="Times New Roman"/>
              </a:rPr>
              <a:t>the change </a:t>
            </a:r>
            <a:r>
              <a:rPr lang="en-US" sz="2100" dirty="0" err="1">
                <a:latin typeface="Times New Roman"/>
                <a:cs typeface="Times New Roman"/>
              </a:rPr>
              <a:t>Δx</a:t>
            </a:r>
            <a:r>
              <a:rPr lang="en-US" sz="2100" baseline="-10416" dirty="0" err="1">
                <a:latin typeface="Times New Roman"/>
                <a:cs typeface="Times New Roman"/>
              </a:rPr>
              <a:t>D</a:t>
            </a:r>
            <a:r>
              <a:rPr lang="en-US" sz="2100" spc="7" baseline="-10416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as </a:t>
            </a:r>
            <a:r>
              <a:rPr lang="en-US" sz="2100" spc="-28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negative. </a:t>
            </a:r>
            <a:r>
              <a:rPr lang="en-US" sz="2100" dirty="0">
                <a:latin typeface="Times New Roman"/>
                <a:cs typeface="Times New Roman"/>
              </a:rPr>
              <a:t>Thus</a:t>
            </a:r>
          </a:p>
          <a:p>
            <a:pPr marL="1447800">
              <a:lnSpc>
                <a:spcPct val="100000"/>
              </a:lnSpc>
              <a:spcBef>
                <a:spcPts val="1140"/>
              </a:spcBef>
              <a:tabLst>
                <a:tab pos="5104765" algn="l"/>
              </a:tabLst>
            </a:pPr>
            <a:r>
              <a:rPr lang="en-US" sz="2100" dirty="0" err="1">
                <a:latin typeface="Times New Roman"/>
                <a:cs typeface="Times New Roman"/>
              </a:rPr>
              <a:t>Δx</a:t>
            </a:r>
            <a:r>
              <a:rPr lang="en-US" sz="2100" baseline="-10416" dirty="0" err="1">
                <a:latin typeface="Times New Roman"/>
                <a:cs typeface="Times New Roman"/>
              </a:rPr>
              <a:t>D</a:t>
            </a:r>
            <a:r>
              <a:rPr lang="en-US" sz="2100" spc="-7" baseline="-10416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= </a:t>
            </a:r>
            <a:r>
              <a:rPr lang="en-US" sz="2100" spc="-5" dirty="0" err="1">
                <a:latin typeface="Times New Roman"/>
                <a:cs typeface="Times New Roman"/>
              </a:rPr>
              <a:t>ΔP</a:t>
            </a:r>
            <a:r>
              <a:rPr lang="en-US" sz="2100" spc="-7" baseline="-10416" dirty="0" err="1">
                <a:latin typeface="Times New Roman"/>
                <a:cs typeface="Times New Roman"/>
              </a:rPr>
              <a:t>g</a:t>
            </a:r>
            <a:r>
              <a:rPr lang="en-US" sz="2100" spc="142" baseline="-10416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- </a:t>
            </a:r>
            <a:r>
              <a:rPr lang="en-US" sz="2100" spc="-5" dirty="0" err="1">
                <a:latin typeface="Times New Roman"/>
                <a:cs typeface="Times New Roman"/>
              </a:rPr>
              <a:t>ΔP</a:t>
            </a:r>
            <a:r>
              <a:rPr lang="en-US" sz="2100" spc="-7" baseline="-10416" dirty="0" err="1">
                <a:latin typeface="Times New Roman"/>
                <a:cs typeface="Times New Roman"/>
              </a:rPr>
              <a:t>v</a:t>
            </a:r>
            <a:r>
              <a:rPr lang="en-US" sz="2100" spc="-7" baseline="-10416" dirty="0">
                <a:latin typeface="Times New Roman"/>
                <a:cs typeface="Times New Roman"/>
              </a:rPr>
              <a:t>	</a:t>
            </a:r>
            <a:r>
              <a:rPr lang="en-US" sz="2100" spc="-5" dirty="0">
                <a:latin typeface="Times New Roman"/>
                <a:cs typeface="Times New Roman"/>
              </a:rPr>
              <a:t>(4)</a:t>
            </a:r>
            <a:endParaRPr lang="en-US" sz="21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8026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D451-5B69-4505-B124-DE548B11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72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DE00E-E21B-46E6-B605-7A33F67ED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205" y="877855"/>
            <a:ext cx="7991475" cy="4619625"/>
          </a:xfrm>
        </p:spPr>
      </p:pic>
    </p:spTree>
    <p:extLst>
      <p:ext uri="{BB962C8B-B14F-4D97-AF65-F5344CB8AC3E}">
        <p14:creationId xmlns:p14="http://schemas.microsoft.com/office/powerpoint/2010/main" val="3153909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0BCC-59A9-4584-8526-A7E1B494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37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D8470DFB-67DA-484F-AC32-0FD742D88C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8981" y="1777871"/>
            <a:ext cx="69818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A3F7-C211-460B-A45D-8F78FFF4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SCADA</a:t>
            </a:r>
            <a:r>
              <a:rPr lang="en-IN" sz="4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4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1B99-4C9F-4464-B6C2-2F457270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99788"/>
          </a:xfrm>
        </p:spPr>
        <p:txBody>
          <a:bodyPr>
            <a:normAutofit/>
          </a:bodyPr>
          <a:lstStyle/>
          <a:p>
            <a:pPr algn="just"/>
            <a:r>
              <a:rPr lang="en-US" sz="2000" spc="-10" dirty="0">
                <a:latin typeface="Times New Roman"/>
                <a:cs typeface="Times New Roman"/>
              </a:rPr>
              <a:t>In </a:t>
            </a:r>
            <a:r>
              <a:rPr lang="en-US" sz="2000" spc="-5" dirty="0">
                <a:latin typeface="Times New Roman"/>
                <a:cs typeface="Times New Roman"/>
              </a:rPr>
              <a:t>SCADA system measured values, i.e. analogue (measured value) </a:t>
            </a:r>
            <a:r>
              <a:rPr lang="en-US" sz="2000" dirty="0">
                <a:latin typeface="Times New Roman"/>
                <a:cs typeface="Times New Roman"/>
              </a:rPr>
              <a:t>data </a:t>
            </a:r>
            <a:r>
              <a:rPr lang="en-US" sz="2000" spc="-5" dirty="0">
                <a:latin typeface="Times New Roman"/>
                <a:cs typeface="Times New Roman"/>
              </a:rPr>
              <a:t>(MW, MVAR, V, Hz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Transformer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tap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position),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Open/Closed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status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information,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i.e.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digital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data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(Circuit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Breakers/Isolators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i.e.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on/off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status),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are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transmitted</a:t>
            </a:r>
            <a:r>
              <a:rPr lang="en-US" sz="2000" spc="2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through</a:t>
            </a:r>
            <a:r>
              <a:rPr lang="en-US" sz="2000" spc="2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telecommunication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channels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spc="-5" dirty="0">
                <a:latin typeface="Times New Roman"/>
                <a:cs typeface="Times New Roman"/>
              </a:rPr>
              <a:t>respective sub-LDCs. </a:t>
            </a:r>
            <a:r>
              <a:rPr lang="en-US" sz="2000" dirty="0">
                <a:latin typeface="Times New Roman"/>
                <a:cs typeface="Times New Roman"/>
              </a:rPr>
              <a:t>Secondary side of </a:t>
            </a:r>
            <a:r>
              <a:rPr lang="en-US" sz="2000" spc="-5" dirty="0">
                <a:latin typeface="Times New Roman"/>
                <a:cs typeface="Times New Roman"/>
              </a:rPr>
              <a:t>Current Transformers (CT) and Potential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Transformer (PT)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spc="-5" dirty="0">
                <a:latin typeface="Times New Roman"/>
                <a:cs typeface="Times New Roman"/>
              </a:rPr>
              <a:t>connected with 'Transducers'. </a:t>
            </a:r>
            <a:r>
              <a:rPr lang="en-US" sz="2000" dirty="0">
                <a:latin typeface="Times New Roman"/>
                <a:cs typeface="Times New Roman"/>
              </a:rPr>
              <a:t>The output of </a:t>
            </a:r>
            <a:r>
              <a:rPr lang="en-US" sz="2000" spc="-5" dirty="0">
                <a:latin typeface="Times New Roman"/>
                <a:cs typeface="Times New Roman"/>
              </a:rPr>
              <a:t>transducers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spc="-5" dirty="0">
                <a:latin typeface="Times New Roman"/>
                <a:cs typeface="Times New Roman"/>
              </a:rPr>
              <a:t>available </a:t>
            </a:r>
            <a:r>
              <a:rPr lang="en-US" sz="2000" dirty="0">
                <a:latin typeface="Times New Roman"/>
                <a:cs typeface="Times New Roman"/>
              </a:rPr>
              <a:t>in dc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current form (in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latin typeface="Times New Roman"/>
                <a:cs typeface="Times New Roman"/>
              </a:rPr>
              <a:t>range </a:t>
            </a:r>
            <a:r>
              <a:rPr lang="en-US" sz="2000" spc="5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latin typeface="Times New Roman"/>
                <a:cs typeface="Times New Roman"/>
              </a:rPr>
              <a:t>4mA to </a:t>
            </a:r>
            <a:r>
              <a:rPr lang="en-US" sz="2000" spc="-5" dirty="0">
                <a:latin typeface="Times New Roman"/>
                <a:cs typeface="Times New Roman"/>
              </a:rPr>
              <a:t>20mA). A/D converter converts </a:t>
            </a:r>
            <a:r>
              <a:rPr lang="en-US" sz="2000" dirty="0">
                <a:latin typeface="Times New Roman"/>
                <a:cs typeface="Times New Roman"/>
              </a:rPr>
              <a:t>this </a:t>
            </a:r>
            <a:r>
              <a:rPr lang="en-US" sz="2000" spc="-5" dirty="0">
                <a:latin typeface="Times New Roman"/>
                <a:cs typeface="Times New Roman"/>
              </a:rPr>
              <a:t>current </a:t>
            </a:r>
            <a:r>
              <a:rPr lang="en-US" sz="2000" dirty="0">
                <a:latin typeface="Times New Roman"/>
                <a:cs typeface="Times New Roman"/>
              </a:rPr>
              <a:t>into binary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pulses. Different </a:t>
            </a:r>
            <a:r>
              <a:rPr lang="en-US" sz="2000" dirty="0">
                <a:latin typeface="Times New Roman"/>
                <a:cs typeface="Times New Roman"/>
              </a:rPr>
              <a:t>inputs are </a:t>
            </a:r>
            <a:r>
              <a:rPr lang="en-US" sz="2000" spc="-5" dirty="0">
                <a:latin typeface="Times New Roman"/>
                <a:cs typeface="Times New Roman"/>
              </a:rPr>
              <a:t>interleaved </a:t>
            </a:r>
            <a:r>
              <a:rPr lang="en-US" sz="2000" dirty="0">
                <a:latin typeface="Times New Roman"/>
                <a:cs typeface="Times New Roman"/>
              </a:rPr>
              <a:t>in a sequential </a:t>
            </a:r>
            <a:r>
              <a:rPr lang="en-US" sz="2000" spc="-5" dirty="0">
                <a:latin typeface="Times New Roman"/>
                <a:cs typeface="Times New Roman"/>
              </a:rPr>
              <a:t>form and are fed </a:t>
            </a:r>
            <a:r>
              <a:rPr lang="en-US" sz="2000" dirty="0">
                <a:latin typeface="Times New Roman"/>
                <a:cs typeface="Times New Roman"/>
              </a:rPr>
              <a:t>into the CPU of the </a:t>
            </a:r>
            <a:r>
              <a:rPr lang="en-US" sz="2000" spc="-5" dirty="0">
                <a:latin typeface="Times New Roman"/>
                <a:cs typeface="Times New Roman"/>
              </a:rPr>
              <a:t>RTU. </a:t>
            </a:r>
            <a:r>
              <a:rPr lang="en-US" sz="2000" spc="-2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output of </a:t>
            </a:r>
            <a:r>
              <a:rPr lang="en-US" sz="2000" spc="-5" dirty="0">
                <a:latin typeface="Times New Roman"/>
                <a:cs typeface="Times New Roman"/>
              </a:rPr>
              <a:t>RTU, containing information </a:t>
            </a:r>
            <a:r>
              <a:rPr lang="en-US" sz="2000" dirty="0">
                <a:latin typeface="Times New Roman"/>
                <a:cs typeface="Times New Roman"/>
              </a:rPr>
              <a:t>in the </a:t>
            </a:r>
            <a:r>
              <a:rPr lang="en-US" sz="2000" spc="-5" dirty="0">
                <a:latin typeface="Times New Roman"/>
                <a:cs typeface="Times New Roman"/>
              </a:rPr>
              <a:t>form </a:t>
            </a:r>
            <a:r>
              <a:rPr lang="en-US" sz="2000" spc="5" dirty="0">
                <a:latin typeface="Times New Roman"/>
                <a:cs typeface="Times New Roman"/>
              </a:rPr>
              <a:t>of </a:t>
            </a:r>
            <a:r>
              <a:rPr lang="en-US" sz="2000" spc="-5" dirty="0">
                <a:latin typeface="Times New Roman"/>
                <a:cs typeface="Times New Roman"/>
              </a:rPr>
              <a:t>digital pulses,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spc="-5" dirty="0">
                <a:latin typeface="Times New Roman"/>
                <a:cs typeface="Times New Roman"/>
              </a:rPr>
              <a:t>sent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spc="-5" dirty="0">
                <a:latin typeface="Times New Roman"/>
                <a:cs typeface="Times New Roman"/>
              </a:rPr>
              <a:t>sub LDC.</a:t>
            </a:r>
            <a:r>
              <a:rPr lang="en-US" sz="2000" dirty="0">
                <a:latin typeface="Times New Roman"/>
                <a:cs typeface="Times New Roman"/>
              </a:rPr>
              <a:t> At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sub </a:t>
            </a:r>
            <a:r>
              <a:rPr lang="en-US" sz="2000" spc="-10" dirty="0">
                <a:latin typeface="Times New Roman"/>
                <a:cs typeface="Times New Roman"/>
              </a:rPr>
              <a:t>LDC </a:t>
            </a:r>
            <a:r>
              <a:rPr lang="en-US" sz="2000" spc="-5" dirty="0">
                <a:latin typeface="Times New Roman"/>
                <a:cs typeface="Times New Roman"/>
              </a:rPr>
              <a:t>end, </a:t>
            </a:r>
            <a:r>
              <a:rPr lang="en-US" sz="2000" dirty="0">
                <a:latin typeface="Times New Roman"/>
                <a:cs typeface="Times New Roman"/>
              </a:rPr>
              <a:t>data </a:t>
            </a:r>
            <a:r>
              <a:rPr lang="en-US" sz="2000" spc="-5" dirty="0">
                <a:latin typeface="Times New Roman"/>
                <a:cs typeface="Times New Roman"/>
              </a:rPr>
              <a:t>received from </a:t>
            </a:r>
            <a:r>
              <a:rPr lang="en-US" sz="2000" dirty="0">
                <a:latin typeface="Times New Roman"/>
                <a:cs typeface="Times New Roman"/>
              </a:rPr>
              <a:t>RTU is fed into the </a:t>
            </a:r>
            <a:r>
              <a:rPr lang="en-US" sz="2000" spc="-5" dirty="0">
                <a:latin typeface="Times New Roman"/>
                <a:cs typeface="Times New Roman"/>
              </a:rPr>
              <a:t>data servers. </a:t>
            </a:r>
            <a:r>
              <a:rPr lang="en-US" sz="2000" spc="-10" dirty="0">
                <a:latin typeface="Times New Roman"/>
                <a:cs typeface="Times New Roman"/>
              </a:rPr>
              <a:t>In </a:t>
            </a:r>
            <a:r>
              <a:rPr lang="en-US" sz="2000" spc="-5" dirty="0">
                <a:latin typeface="Times New Roman"/>
                <a:cs typeface="Times New Roman"/>
              </a:rPr>
              <a:t>general,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spc="-5" dirty="0">
                <a:latin typeface="Times New Roman"/>
                <a:cs typeface="Times New Roman"/>
              </a:rPr>
              <a:t>SCADA </a:t>
            </a:r>
            <a:r>
              <a:rPr lang="en-US" sz="2000" dirty="0">
                <a:latin typeface="Times New Roman"/>
                <a:cs typeface="Times New Roman"/>
              </a:rPr>
              <a:t>system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consists</a:t>
            </a:r>
            <a:r>
              <a:rPr lang="en-US" sz="2000" dirty="0">
                <a:latin typeface="Times New Roman"/>
                <a:cs typeface="Times New Roman"/>
              </a:rPr>
              <a:t> of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database,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displays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supporting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 err="1">
                <a:latin typeface="Times New Roman"/>
                <a:cs typeface="Times New Roman"/>
              </a:rPr>
              <a:t>programmes</a:t>
            </a:r>
            <a:r>
              <a:rPr lang="en-US" sz="2000" spc="-5" dirty="0">
                <a:latin typeface="Times New Roman"/>
                <a:cs typeface="Times New Roman"/>
              </a:rPr>
              <a:t>.</a:t>
            </a:r>
            <a:r>
              <a:rPr lang="en-US" sz="2000" dirty="0">
                <a:latin typeface="Times New Roman"/>
                <a:cs typeface="Times New Roman"/>
              </a:rPr>
              <a:t> The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brief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overview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of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major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'functional </a:t>
            </a:r>
            <a:r>
              <a:rPr lang="en-US" sz="2000" dirty="0">
                <a:latin typeface="Times New Roman"/>
                <a:cs typeface="Times New Roman"/>
              </a:rPr>
              <a:t>areas'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SCADA</a:t>
            </a:r>
            <a:r>
              <a:rPr lang="en-US" sz="2000" spc="-5" dirty="0">
                <a:latin typeface="Times New Roman"/>
                <a:cs typeface="Times New Roman"/>
              </a:rPr>
              <a:t> system</a:t>
            </a:r>
            <a:r>
              <a:rPr lang="en-US" sz="2000" dirty="0">
                <a:latin typeface="Times New Roman"/>
                <a:cs typeface="Times New Roman"/>
              </a:rPr>
              <a:t> is</a:t>
            </a:r>
            <a:r>
              <a:rPr lang="en-US" sz="2000" spc="-5" dirty="0">
                <a:latin typeface="Times New Roman"/>
                <a:cs typeface="Times New Roman"/>
              </a:rPr>
              <a:t> as </a:t>
            </a:r>
            <a:r>
              <a:rPr lang="en-US" sz="2000" dirty="0">
                <a:latin typeface="Times New Roman"/>
                <a:cs typeface="Times New Roman"/>
              </a:rPr>
              <a:t>below:</a:t>
            </a:r>
          </a:p>
          <a:p>
            <a:pPr algn="just"/>
            <a:r>
              <a:rPr lang="en-US" sz="2000" b="1" spc="-5" dirty="0">
                <a:latin typeface="Times New Roman"/>
                <a:cs typeface="Times New Roman"/>
              </a:rPr>
              <a:t>Communications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spc="-5" dirty="0">
                <a:latin typeface="Times New Roman"/>
                <a:cs typeface="Times New Roman"/>
              </a:rPr>
              <a:t>Sub-LDC's computer communicates with all </a:t>
            </a:r>
            <a:r>
              <a:rPr lang="en-US" sz="2000" dirty="0">
                <a:latin typeface="Times New Roman"/>
                <a:cs typeface="Times New Roman"/>
              </a:rPr>
              <a:t>RTU stations </a:t>
            </a:r>
            <a:r>
              <a:rPr lang="en-US" sz="2000" spc="-5" dirty="0">
                <a:latin typeface="Times New Roman"/>
                <a:cs typeface="Times New Roman"/>
              </a:rPr>
              <a:t>under </a:t>
            </a:r>
            <a:r>
              <a:rPr lang="en-US" sz="2000" dirty="0">
                <a:latin typeface="Times New Roman"/>
                <a:cs typeface="Times New Roman"/>
              </a:rPr>
              <a:t>its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control, through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spc="-5" dirty="0">
                <a:latin typeface="Times New Roman"/>
                <a:cs typeface="Times New Roman"/>
              </a:rPr>
              <a:t>communication system. </a:t>
            </a:r>
            <a:r>
              <a:rPr lang="en-US" sz="2000" dirty="0">
                <a:latin typeface="Times New Roman"/>
                <a:cs typeface="Times New Roman"/>
              </a:rPr>
              <a:t>RTU </a:t>
            </a:r>
            <a:r>
              <a:rPr lang="en-US" sz="2000" spc="-5" dirty="0">
                <a:latin typeface="Times New Roman"/>
                <a:cs typeface="Times New Roman"/>
              </a:rPr>
              <a:t>polling, message formatting, polynomial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checking and message retransmission </a:t>
            </a:r>
            <a:r>
              <a:rPr lang="en-US" sz="2000" dirty="0">
                <a:latin typeface="Times New Roman"/>
                <a:cs typeface="Times New Roman"/>
              </a:rPr>
              <a:t>on </a:t>
            </a:r>
            <a:r>
              <a:rPr lang="en-US" sz="2000" spc="-5" dirty="0">
                <a:latin typeface="Times New Roman"/>
                <a:cs typeface="Times New Roman"/>
              </a:rPr>
              <a:t>failure are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latin typeface="Times New Roman"/>
                <a:cs typeface="Times New Roman"/>
              </a:rPr>
              <a:t>activities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spc="-5" dirty="0">
                <a:latin typeface="Times New Roman"/>
                <a:cs typeface="Times New Roman"/>
              </a:rPr>
              <a:t>'Communications'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functional area.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1017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12E3-8004-41F4-A4B8-36C70AEB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740"/>
            <a:ext cx="10515600" cy="158620"/>
          </a:xfrm>
        </p:spPr>
        <p:txBody>
          <a:bodyPr>
            <a:normAutofit fontScale="90000"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BLOCK DIAGRAM</a:t>
            </a:r>
            <a:r>
              <a:rPr lang="en-US"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 </a:t>
            </a:r>
            <a:r>
              <a:rPr lang="en-US"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7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lang="en-US" sz="27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lang="en-US"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br>
              <a:rPr lang="en-US" sz="4400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AC78-0782-436F-AB2A-99F7F9C5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6083559"/>
          </a:xfrm>
        </p:spPr>
        <p:txBody>
          <a:bodyPr>
            <a:normAutofit fontScale="92500" lnSpcReduction="20000"/>
          </a:bodyPr>
          <a:lstStyle/>
          <a:p>
            <a:pPr marL="63500" marR="55880">
              <a:lnSpc>
                <a:spcPct val="110300"/>
              </a:lnSpc>
            </a:pPr>
            <a:r>
              <a:rPr lang="en-US" sz="1800" spc="-1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normal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steady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turbine</a:t>
            </a:r>
            <a:r>
              <a:rPr lang="en-US" sz="1800" dirty="0">
                <a:latin typeface="Times New Roman"/>
                <a:cs typeface="Times New Roman"/>
              </a:rPr>
              <a:t> power PT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keeps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balance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electromechanical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air-gap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PG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resulting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zero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acceleration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frequency.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During</a:t>
            </a:r>
            <a:r>
              <a:rPr lang="en-US" sz="1800" spc="-5" dirty="0">
                <a:latin typeface="Times New Roman"/>
                <a:cs typeface="Times New Roman"/>
              </a:rPr>
              <a:t> transient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state, let </a:t>
            </a:r>
            <a:r>
              <a:rPr lang="en-US" sz="1800" dirty="0">
                <a:latin typeface="Times New Roman"/>
                <a:cs typeface="Times New Roman"/>
              </a:rPr>
              <a:t>the change in </a:t>
            </a:r>
            <a:r>
              <a:rPr lang="en-US" sz="1800" spc="-5" dirty="0">
                <a:latin typeface="Times New Roman"/>
                <a:cs typeface="Times New Roman"/>
              </a:rPr>
              <a:t>turbine power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corresponding </a:t>
            </a:r>
            <a:r>
              <a:rPr lang="en-US" sz="1800" dirty="0">
                <a:latin typeface="Times New Roman"/>
                <a:cs typeface="Times New Roman"/>
              </a:rPr>
              <a:t>change in </a:t>
            </a:r>
            <a:r>
              <a:rPr lang="en-US" sz="1800" spc="-5" dirty="0">
                <a:latin typeface="Times New Roman"/>
                <a:cs typeface="Times New Roman"/>
              </a:rPr>
              <a:t>generator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G</a:t>
            </a:r>
            <a:r>
              <a:rPr lang="en-US" sz="1800" spc="12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  <a:p>
            <a:pPr marL="63500">
              <a:lnSpc>
                <a:spcPct val="100000"/>
              </a:lnSpc>
              <a:spcBef>
                <a:spcPts val="114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accelerating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turbine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 </a:t>
            </a:r>
            <a:r>
              <a:rPr lang="en-US" sz="1800" dirty="0">
                <a:latin typeface="Times New Roman"/>
                <a:cs typeface="Times New Roman"/>
              </a:rPr>
              <a:t>unit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127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- ΔP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Thus</a:t>
            </a:r>
            <a:r>
              <a:rPr lang="en-US" sz="1800" spc="-5" dirty="0">
                <a:latin typeface="Times New Roman"/>
                <a:cs typeface="Times New Roman"/>
              </a:rPr>
              <a:t> accelerating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 =</a:t>
            </a:r>
            <a:r>
              <a:rPr lang="en-US" sz="1800" spc="-5" dirty="0">
                <a:latin typeface="Times New Roman"/>
                <a:cs typeface="Times New Roman"/>
              </a:rPr>
              <a:t> 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12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(s)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ΔP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  <a:r>
              <a:rPr lang="en-US" sz="1800" spc="112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(s)              (8)</a:t>
            </a:r>
          </a:p>
          <a:p>
            <a:pPr marL="38100">
              <a:lnSpc>
                <a:spcPct val="100000"/>
              </a:lnSpc>
              <a:spcBef>
                <a:spcPts val="1140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If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15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ΔP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  <a:r>
              <a:rPr lang="en-US" sz="1800" spc="112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negative,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</a:t>
            </a:r>
            <a:r>
              <a:rPr lang="en-US" sz="1800" spc="-5" dirty="0">
                <a:latin typeface="Times New Roman"/>
                <a:cs typeface="Times New Roman"/>
              </a:rPr>
              <a:t> will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decelerate.</a:t>
            </a:r>
          </a:p>
          <a:p>
            <a:pPr marL="127000" marR="271780">
              <a:lnSpc>
                <a:spcPct val="110000"/>
              </a:lnSpc>
              <a:spcBef>
                <a:spcPts val="755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turbine </a:t>
            </a:r>
            <a:r>
              <a:rPr lang="en-US" sz="1800" dirty="0">
                <a:latin typeface="Times New Roman"/>
                <a:cs typeface="Times New Roman"/>
              </a:rPr>
              <a:t>power increment </a:t>
            </a:r>
            <a:r>
              <a:rPr lang="en-US" sz="1800" spc="-5" dirty="0">
                <a:latin typeface="Times New Roman"/>
                <a:cs typeface="Times New Roman"/>
              </a:rPr>
              <a:t>ΔPT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depends</a:t>
            </a:r>
            <a:r>
              <a:rPr lang="en-US" sz="1800" dirty="0">
                <a:latin typeface="Times New Roman"/>
                <a:cs typeface="Times New Roman"/>
              </a:rPr>
              <a:t> entirely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upon the valve</a:t>
            </a:r>
            <a:r>
              <a:rPr lang="en-US" sz="1800" spc="-5" dirty="0">
                <a:latin typeface="Times New Roman"/>
                <a:cs typeface="Times New Roman"/>
              </a:rPr>
              <a:t> power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increment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ΔPv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characteristic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turbine.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type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turbines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have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characteristics.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Taking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transfer</a:t>
            </a:r>
            <a:r>
              <a:rPr lang="en-US" sz="1800" spc="-5" dirty="0">
                <a:latin typeface="Times New Roman"/>
                <a:cs typeface="Times New Roman"/>
              </a:rPr>
              <a:t> function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single</a:t>
            </a:r>
            <a:r>
              <a:rPr lang="en-US" sz="1800" dirty="0">
                <a:latin typeface="Times New Roman"/>
                <a:cs typeface="Times New Roman"/>
              </a:rPr>
              <a:t> time</a:t>
            </a:r>
            <a:r>
              <a:rPr lang="en-US" sz="1800" spc="-5" dirty="0">
                <a:latin typeface="Times New Roman"/>
                <a:cs typeface="Times New Roman"/>
              </a:rPr>
              <a:t> constant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turbine,</a:t>
            </a:r>
            <a:r>
              <a:rPr lang="en-US" sz="1800" dirty="0">
                <a:latin typeface="Times New Roman"/>
                <a:cs typeface="Times New Roman"/>
              </a:rPr>
              <a:t> we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write</a:t>
            </a:r>
            <a:endParaRPr lang="en-US" sz="1800" dirty="0">
              <a:latin typeface="Times New Roman"/>
              <a:cs typeface="Times New Roman"/>
            </a:endParaRPr>
          </a:p>
          <a:p>
            <a:pPr marL="285115" algn="ctr">
              <a:lnSpc>
                <a:spcPct val="100000"/>
              </a:lnSpc>
              <a:spcBef>
                <a:spcPts val="1155"/>
              </a:spcBef>
              <a:tabLst>
                <a:tab pos="352361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 </a:t>
            </a:r>
            <a:r>
              <a:rPr lang="en-US" sz="1800" spc="5" dirty="0">
                <a:latin typeface="Times New Roman"/>
                <a:cs typeface="Times New Roman"/>
              </a:rPr>
              <a:t>G</a:t>
            </a:r>
            <a:r>
              <a:rPr lang="en-US" sz="1800" spc="7" baseline="-10416" dirty="0">
                <a:latin typeface="Times New Roman"/>
                <a:cs typeface="Times New Roman"/>
              </a:rPr>
              <a:t>T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v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 </a:t>
            </a:r>
            <a:r>
              <a:rPr lang="en-US" sz="1800" dirty="0" err="1">
                <a:latin typeface="Times New Roman"/>
                <a:cs typeface="Times New Roman"/>
              </a:rPr>
              <a:t>ΔP</a:t>
            </a:r>
            <a:r>
              <a:rPr lang="en-US" sz="1800" baseline="-10416" dirty="0" err="1">
                <a:latin typeface="Times New Roman"/>
                <a:cs typeface="Times New Roman"/>
              </a:rPr>
              <a:t>v</a:t>
            </a:r>
            <a:r>
              <a:rPr lang="en-US" sz="1800" spc="142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×1/1+</a:t>
            </a:r>
            <a:r>
              <a:rPr lang="en-US" sz="1800" dirty="0">
                <a:latin typeface="Times New Roman"/>
                <a:cs typeface="Times New Roman"/>
              </a:rPr>
              <a:t> s </a:t>
            </a:r>
            <a:r>
              <a:rPr lang="en-US" sz="1800" spc="5" dirty="0">
                <a:latin typeface="Times New Roman"/>
                <a:cs typeface="Times New Roman"/>
              </a:rPr>
              <a:t>T</a:t>
            </a:r>
            <a:r>
              <a:rPr lang="en-US" sz="1800" spc="7" baseline="-10416" dirty="0">
                <a:latin typeface="Times New Roman"/>
                <a:cs typeface="Times New Roman"/>
              </a:rPr>
              <a:t>T	</a:t>
            </a:r>
            <a:r>
              <a:rPr lang="en-US" sz="1800" spc="-5" dirty="0">
                <a:latin typeface="Times New Roman"/>
                <a:cs typeface="Times New Roman"/>
              </a:rPr>
              <a:t>(9)</a:t>
            </a:r>
            <a:endParaRPr lang="en-US" sz="1800" dirty="0">
              <a:latin typeface="Times New Roman"/>
              <a:cs typeface="Times New Roman"/>
            </a:endParaRPr>
          </a:p>
          <a:p>
            <a:pPr marL="127000" marR="106680">
              <a:lnSpc>
                <a:spcPct val="110000"/>
              </a:lnSpc>
              <a:spcBef>
                <a:spcPts val="1005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generator</a:t>
            </a:r>
            <a:r>
              <a:rPr lang="en-US" sz="1800" dirty="0">
                <a:latin typeface="Times New Roman"/>
                <a:cs typeface="Times New Roman"/>
              </a:rPr>
              <a:t> power</a:t>
            </a:r>
            <a:r>
              <a:rPr lang="en-US" sz="1800" spc="-5" dirty="0">
                <a:latin typeface="Times New Roman"/>
                <a:cs typeface="Times New Roman"/>
              </a:rPr>
              <a:t> increment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ΔPG depends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entirely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change</a:t>
            </a:r>
            <a:r>
              <a:rPr lang="en-US" sz="1800" spc="-5" dirty="0">
                <a:latin typeface="Times New Roman"/>
                <a:cs typeface="Times New Roman"/>
              </a:rPr>
              <a:t> ΔPD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the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PD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always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adjusts</a:t>
            </a:r>
            <a:r>
              <a:rPr lang="en-US" sz="1800" dirty="0">
                <a:latin typeface="Times New Roman"/>
                <a:cs typeface="Times New Roman"/>
              </a:rPr>
              <a:t> its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output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meet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demand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changes ΔPD. </a:t>
            </a:r>
            <a:r>
              <a:rPr lang="en-US" sz="1800" dirty="0">
                <a:latin typeface="Times New Roman"/>
                <a:cs typeface="Times New Roman"/>
              </a:rPr>
              <a:t>These adjustments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essentially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instantaneous, </a:t>
            </a:r>
            <a:r>
              <a:rPr lang="en-US" sz="1800" dirty="0">
                <a:latin typeface="Times New Roman"/>
                <a:cs typeface="Times New Roman"/>
              </a:rPr>
              <a:t>certainly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comparison 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slow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changes </a:t>
            </a:r>
            <a:r>
              <a:rPr lang="en-US" sz="1800" dirty="0">
                <a:latin typeface="Times New Roman"/>
                <a:cs typeface="Times New Roman"/>
              </a:rPr>
              <a:t>in PT. We</a:t>
            </a:r>
            <a:r>
              <a:rPr lang="en-US" sz="1800" spc="-5" dirty="0">
                <a:latin typeface="Times New Roman"/>
                <a:cs typeface="Times New Roman"/>
              </a:rPr>
              <a:t> can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therefore set</a:t>
            </a:r>
            <a:endParaRPr lang="en-US" sz="1800" dirty="0">
              <a:latin typeface="Times New Roman"/>
              <a:cs typeface="Times New Roman"/>
            </a:endParaRPr>
          </a:p>
          <a:p>
            <a:pPr marL="323215" algn="ctr">
              <a:lnSpc>
                <a:spcPct val="100000"/>
              </a:lnSpc>
              <a:spcBef>
                <a:spcPts val="1155"/>
              </a:spcBef>
              <a:tabLst>
                <a:tab pos="3522979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G</a:t>
            </a:r>
            <a:r>
              <a:rPr lang="en-US" sz="1800" spc="127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157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i.e.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ΔP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15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	(10)</a:t>
            </a:r>
            <a:endParaRPr lang="en-US" sz="1800" dirty="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140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In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view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equations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8,9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10,</a:t>
            </a:r>
          </a:p>
          <a:p>
            <a:pPr marL="127000">
              <a:lnSpc>
                <a:spcPct val="100000"/>
              </a:lnSpc>
              <a:spcBef>
                <a:spcPts val="1150"/>
              </a:spcBef>
              <a:tabLst>
                <a:tab pos="469836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Accelerating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ΔP</a:t>
            </a:r>
            <a:r>
              <a:rPr lang="en-US" sz="1800" baseline="-10416" dirty="0">
                <a:latin typeface="Times New Roman"/>
                <a:cs typeface="Times New Roman"/>
              </a:rPr>
              <a:t>T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ΔP</a:t>
            </a:r>
            <a:r>
              <a:rPr lang="en-US" sz="1800" baseline="-10416" dirty="0">
                <a:latin typeface="Times New Roman"/>
                <a:cs typeface="Times New Roman"/>
              </a:rPr>
              <a:t>G</a:t>
            </a:r>
            <a:r>
              <a:rPr lang="en-US" sz="1800" spc="127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	(8)</a:t>
            </a:r>
            <a:endParaRPr lang="en-US" sz="1800" dirty="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150"/>
              </a:spcBef>
              <a:tabLst>
                <a:tab pos="469836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 </a:t>
            </a:r>
            <a:r>
              <a:rPr lang="en-US" sz="1800" spc="5" dirty="0">
                <a:latin typeface="Times New Roman"/>
                <a:cs typeface="Times New Roman"/>
              </a:rPr>
              <a:t>G</a:t>
            </a:r>
            <a:r>
              <a:rPr lang="en-US" sz="1800" spc="7" baseline="-10416" dirty="0">
                <a:latin typeface="Times New Roman"/>
                <a:cs typeface="Times New Roman"/>
              </a:rPr>
              <a:t>T</a:t>
            </a:r>
            <a:r>
              <a:rPr lang="en-US" sz="1800" spc="-7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v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dirty="0">
                <a:latin typeface="Times New Roman"/>
                <a:cs typeface="Times New Roman"/>
              </a:rPr>
              <a:t> =</a:t>
            </a:r>
            <a:r>
              <a:rPr lang="en-US" sz="1800" spc="31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ΔP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v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×1/1+</a:t>
            </a:r>
            <a:r>
              <a:rPr lang="en-US" sz="1800" dirty="0">
                <a:latin typeface="Times New Roman"/>
                <a:cs typeface="Times New Roman"/>
              </a:rPr>
              <a:t> s </a:t>
            </a:r>
            <a:r>
              <a:rPr lang="en-US" sz="1800" spc="5" dirty="0">
                <a:latin typeface="Times New Roman"/>
                <a:cs typeface="Times New Roman"/>
              </a:rPr>
              <a:t>T</a:t>
            </a:r>
            <a:r>
              <a:rPr lang="en-US" sz="1800" spc="7" baseline="-10416" dirty="0">
                <a:latin typeface="Times New Roman"/>
                <a:cs typeface="Times New Roman"/>
              </a:rPr>
              <a:t>T	</a:t>
            </a:r>
            <a:r>
              <a:rPr lang="en-US" sz="1800" spc="-5" dirty="0">
                <a:latin typeface="Times New Roman"/>
                <a:cs typeface="Times New Roman"/>
              </a:rPr>
              <a:t>(9)</a:t>
            </a:r>
            <a:endParaRPr lang="en-US" sz="1800" dirty="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140"/>
              </a:spcBef>
              <a:tabLst>
                <a:tab pos="473646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G</a:t>
            </a:r>
            <a:r>
              <a:rPr lang="en-US" sz="1800" spc="127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(s) = </a:t>
            </a:r>
            <a:r>
              <a:rPr lang="en-US" sz="1800" spc="-5" dirty="0">
                <a:latin typeface="Times New Roman"/>
                <a:cs typeface="Times New Roman"/>
              </a:rPr>
              <a:t>ΔP</a:t>
            </a:r>
            <a:r>
              <a:rPr lang="en-US" sz="1800" spc="-7" baseline="-10416" dirty="0">
                <a:latin typeface="Times New Roman"/>
                <a:cs typeface="Times New Roman"/>
              </a:rPr>
              <a:t>D</a:t>
            </a:r>
            <a:r>
              <a:rPr lang="en-US" sz="1800" spc="15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(s)	</a:t>
            </a:r>
            <a:r>
              <a:rPr lang="en-US" sz="1800" spc="-5" dirty="0">
                <a:latin typeface="Times New Roman"/>
                <a:cs typeface="Times New Roman"/>
              </a:rPr>
              <a:t>(10)</a:t>
            </a:r>
            <a:endParaRPr lang="en-US" sz="1800" dirty="0">
              <a:latin typeface="Times New Roman"/>
              <a:cs typeface="Times New Roman"/>
            </a:endParaRPr>
          </a:p>
          <a:p>
            <a:pPr marL="127000" marR="137160">
              <a:lnSpc>
                <a:spcPct val="110000"/>
              </a:lnSpc>
              <a:spcBef>
                <a:spcPts val="1010"/>
              </a:spcBef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block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diagram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developed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updated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corresponds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linear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model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primary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ALFC</a:t>
            </a:r>
            <a:r>
              <a:rPr lang="en-US" sz="1800" dirty="0">
                <a:latin typeface="Times New Roman"/>
                <a:cs typeface="Times New Roman"/>
              </a:rPr>
              <a:t> loop excluding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power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response;</a:t>
            </a:r>
            <a:endParaRPr lang="en-US"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40"/>
              </a:spcBef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994621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C42E-0AB0-44C7-AA2E-1218C50B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31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9BDE716-DE58-4826-9D36-FAD23AD1B7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502" y="2250929"/>
            <a:ext cx="68675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8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29C-60FF-4FE1-9232-F2B302EA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Autofit/>
          </a:bodyPr>
          <a:lstStyle/>
          <a:p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STATIC</a:t>
            </a:r>
            <a:r>
              <a:rPr lang="en-US"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PERFORMANCE</a:t>
            </a:r>
            <a:r>
              <a:rPr lang="en-US"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SPEED</a:t>
            </a:r>
            <a:r>
              <a:rPr lang="en-US"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GOVERNOR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5AEF-FE96-495F-B2EE-45D196D9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102"/>
            <a:ext cx="10515600" cy="5383861"/>
          </a:xfrm>
        </p:spPr>
        <p:txBody>
          <a:bodyPr/>
          <a:lstStyle/>
          <a:p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present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loop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4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open.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We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nevertheless</a:t>
            </a:r>
            <a:r>
              <a:rPr lang="en-US" sz="1800" dirty="0">
                <a:latin typeface="Times New Roman"/>
                <a:cs typeface="Times New Roman"/>
              </a:rPr>
              <a:t> obtain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some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interesting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information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about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static </a:t>
            </a:r>
            <a:r>
              <a:rPr lang="en-US" sz="1800" spc="-5" dirty="0">
                <a:latin typeface="Times New Roman"/>
                <a:cs typeface="Times New Roman"/>
              </a:rPr>
              <a:t>performance</a:t>
            </a:r>
            <a:r>
              <a:rPr lang="en-US" sz="1800" spc="5" dirty="0">
                <a:latin typeface="Times New Roman"/>
                <a:cs typeface="Times New Roman"/>
              </a:rPr>
              <a:t> of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governor.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relationship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between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signals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(subscript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“0”)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obtained</a:t>
            </a:r>
            <a:r>
              <a:rPr lang="en-US" sz="1800" spc="10" dirty="0">
                <a:latin typeface="Times New Roman"/>
                <a:cs typeface="Times New Roman"/>
              </a:rPr>
              <a:t> by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letting</a:t>
            </a:r>
            <a:r>
              <a:rPr lang="en-US" sz="1800" spc="3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	0.	</a:t>
            </a:r>
            <a:r>
              <a:rPr lang="en-US" sz="1800" spc="-5" dirty="0">
                <a:latin typeface="Times New Roman"/>
                <a:cs typeface="Times New Roman"/>
              </a:rPr>
              <a:t>As G</a:t>
            </a:r>
            <a:r>
              <a:rPr lang="en-US" sz="1800" spc="-7" baseline="-10416" dirty="0">
                <a:latin typeface="Times New Roman"/>
                <a:cs typeface="Times New Roman"/>
              </a:rPr>
              <a:t>H</a:t>
            </a:r>
            <a:r>
              <a:rPr lang="en-US" sz="1800" spc="-5" dirty="0">
                <a:latin typeface="Times New Roman"/>
                <a:cs typeface="Times New Roman"/>
              </a:rPr>
              <a:t>(0) </a:t>
            </a:r>
            <a:r>
              <a:rPr lang="en-US" sz="1800" dirty="0">
                <a:latin typeface="Times New Roman"/>
                <a:cs typeface="Times New Roman"/>
              </a:rPr>
              <a:t>= </a:t>
            </a:r>
            <a:r>
              <a:rPr lang="en-US" sz="1800" spc="-5" dirty="0">
                <a:latin typeface="Times New Roman"/>
                <a:cs typeface="Times New Roman"/>
              </a:rPr>
              <a:t>G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spc="-5" dirty="0">
                <a:latin typeface="Times New Roman"/>
                <a:cs typeface="Times New Roman"/>
              </a:rPr>
              <a:t>(0) </a:t>
            </a:r>
            <a:r>
              <a:rPr lang="en-US" sz="1800" dirty="0">
                <a:latin typeface="Times New Roman"/>
                <a:cs typeface="Times New Roman"/>
              </a:rPr>
              <a:t>= 1 </a:t>
            </a:r>
            <a:r>
              <a:rPr lang="en-US" sz="1800" spc="-5" dirty="0">
                <a:latin typeface="Times New Roman"/>
                <a:cs typeface="Times New Roman"/>
              </a:rPr>
              <a:t>we </a:t>
            </a:r>
            <a:r>
              <a:rPr lang="en-US" sz="1800" dirty="0">
                <a:latin typeface="Times New Roman"/>
                <a:cs typeface="Times New Roman"/>
              </a:rPr>
              <a:t>obtain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directly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Fig.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C596E-E346-47D7-8F31-64934B15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698171"/>
            <a:ext cx="8315325" cy="50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56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693-FAA9-45ED-B56A-CBB10316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E5217-9400-48C9-BEEF-1DF17423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030" y="958867"/>
            <a:ext cx="8315325" cy="12001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58E37-267C-4201-B483-C989EB62F71A}"/>
              </a:ext>
            </a:extLst>
          </p:cNvPr>
          <p:cNvSpPr txBox="1"/>
          <p:nvPr/>
        </p:nvSpPr>
        <p:spPr>
          <a:xfrm>
            <a:off x="1101012" y="2071396"/>
            <a:ext cx="1003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DYNAMIC</a:t>
            </a:r>
            <a:r>
              <a:rPr lang="en-IN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RESPONSE</a:t>
            </a:r>
            <a:r>
              <a:rPr lang="en-IN" sz="1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lang="en-IN" dirty="0"/>
          </a:p>
        </p:txBody>
      </p:sp>
      <p:pic>
        <p:nvPicPr>
          <p:cNvPr id="8" name="object 13">
            <a:extLst>
              <a:ext uri="{FF2B5EF4-FFF2-40B4-BE49-F238E27FC236}">
                <a16:creationId xmlns:a16="http://schemas.microsoft.com/office/drawing/2014/main" id="{5B7FC97E-FBB1-444C-9B35-706D245487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5274" y="2581758"/>
            <a:ext cx="3664868" cy="920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464AEE-2254-4A9F-9DD2-F0E707A4D3CB}"/>
              </a:ext>
            </a:extLst>
          </p:cNvPr>
          <p:cNvSpPr txBox="1"/>
          <p:nvPr/>
        </p:nvSpPr>
        <p:spPr>
          <a:xfrm>
            <a:off x="1101012" y="3475856"/>
            <a:ext cx="10252788" cy="262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Finding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dynamic </a:t>
            </a:r>
            <a:r>
              <a:rPr lang="en-US" sz="1800" spc="-5" dirty="0">
                <a:latin typeface="Times New Roman"/>
                <a:cs typeface="Times New Roman"/>
              </a:rPr>
              <a:t>response,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step</a:t>
            </a:r>
            <a:r>
              <a:rPr lang="en-US" sz="1800" dirty="0">
                <a:latin typeface="Times New Roman"/>
                <a:cs typeface="Times New Roman"/>
              </a:rPr>
              <a:t> load, is quite</a:t>
            </a:r>
            <a:r>
              <a:rPr lang="en-US" sz="1800" spc="-5" dirty="0">
                <a:latin typeface="Times New Roman"/>
                <a:cs typeface="Times New Roman"/>
              </a:rPr>
              <a:t> straight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forward.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Eq.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upon </a:t>
            </a:r>
            <a:r>
              <a:rPr lang="en-US" sz="1800" spc="-5" dirty="0">
                <a:latin typeface="Times New Roman"/>
                <a:cs typeface="Times New Roman"/>
              </a:rPr>
              <a:t>inverse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Laplace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transformation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yields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expression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Δf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(t).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However,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</a:t>
            </a:r>
            <a:r>
              <a:rPr lang="en-US" sz="1800" spc="-7" baseline="-10416" dirty="0">
                <a:latin typeface="Times New Roman"/>
                <a:cs typeface="Times New Roman"/>
              </a:rPr>
              <a:t>H</a:t>
            </a:r>
            <a:r>
              <a:rPr lang="en-US" sz="1800" spc="-5" dirty="0">
                <a:latin typeface="Times New Roman"/>
                <a:cs typeface="Times New Roman"/>
              </a:rPr>
              <a:t>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</a:t>
            </a:r>
            <a:r>
              <a:rPr lang="en-US" sz="1800" baseline="-10416" dirty="0">
                <a:latin typeface="Times New Roman"/>
                <a:cs typeface="Times New Roman"/>
              </a:rPr>
              <a:t>T</a:t>
            </a:r>
            <a:r>
              <a:rPr lang="en-US" sz="1800" spc="135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G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p</a:t>
            </a:r>
            <a:r>
              <a:rPr lang="en-US" sz="1800" spc="172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contain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least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one time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each,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denominator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a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third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order </a:t>
            </a:r>
            <a:r>
              <a:rPr lang="en-US" sz="1800" spc="-5" dirty="0">
                <a:latin typeface="Times New Roman"/>
                <a:cs typeface="Times New Roman"/>
              </a:rPr>
              <a:t>polynomial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unwieldy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algebra.</a:t>
            </a:r>
          </a:p>
          <a:p>
            <a:pPr marL="38100" marR="30480">
              <a:lnSpc>
                <a:spcPct val="11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We </a:t>
            </a:r>
            <a:r>
              <a:rPr lang="en-US" sz="1800" spc="-5" dirty="0">
                <a:latin typeface="Times New Roman"/>
                <a:cs typeface="Times New Roman"/>
              </a:rPr>
              <a:t>can </a:t>
            </a:r>
            <a:r>
              <a:rPr lang="en-US" sz="1800" dirty="0">
                <a:latin typeface="Times New Roman"/>
                <a:cs typeface="Times New Roman"/>
              </a:rPr>
              <a:t>simply the analysis considerably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making the </a:t>
            </a:r>
            <a:r>
              <a:rPr lang="en-US" sz="1800" spc="-5" dirty="0">
                <a:latin typeface="Times New Roman"/>
                <a:cs typeface="Times New Roman"/>
              </a:rPr>
              <a:t>reasonable assumption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action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governor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plus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turbine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“instantaneous”</a:t>
            </a:r>
            <a:r>
              <a:rPr lang="en-US" sz="1800" spc="3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compared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with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rest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system.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latter,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demonstrated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Example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time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20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sec,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since 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two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time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constants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order</a:t>
            </a:r>
            <a:r>
              <a:rPr lang="en-US" sz="1800" spc="5" dirty="0">
                <a:latin typeface="Times New Roman"/>
                <a:cs typeface="Times New Roman"/>
              </a:rPr>
              <a:t> of </a:t>
            </a:r>
            <a:r>
              <a:rPr lang="en-US" sz="1800" dirty="0">
                <a:latin typeface="Times New Roman"/>
                <a:cs typeface="Times New Roman"/>
              </a:rPr>
              <a:t>1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sec,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perform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approximate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setting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</a:t>
            </a:r>
            <a:r>
              <a:rPr lang="en-US" sz="1800" baseline="-10416" dirty="0">
                <a:latin typeface="Times New Roman"/>
                <a:cs typeface="Times New Roman"/>
              </a:rPr>
              <a:t>H</a:t>
            </a:r>
            <a:r>
              <a:rPr lang="en-US" sz="1800" spc="142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</a:t>
            </a:r>
            <a:r>
              <a:rPr lang="en-US" sz="1800" spc="7" baseline="-10416" dirty="0">
                <a:latin typeface="Times New Roman"/>
                <a:cs typeface="Times New Roman"/>
              </a:rPr>
              <a:t>T</a:t>
            </a:r>
            <a:r>
              <a:rPr lang="en-US" sz="1800" spc="15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0.</a:t>
            </a:r>
          </a:p>
          <a:p>
            <a:pPr marL="38100" marR="30480">
              <a:lnSpc>
                <a:spcPct val="110000"/>
              </a:lnSpc>
              <a:spcBef>
                <a:spcPts val="100"/>
              </a:spcBef>
            </a:pP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7EB8F890-0E9C-4D3A-A3A0-DE387CE61F3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3122" y="5899133"/>
            <a:ext cx="5859139" cy="7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6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DD3E-7F28-4005-B64C-E56E664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B2252685-3E7D-4DDB-9D3D-66AD874A31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3433" y="937791"/>
            <a:ext cx="5495925" cy="1381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21451-D7CF-4AF3-BB5B-8F8722FAD438}"/>
              </a:ext>
            </a:extLst>
          </p:cNvPr>
          <p:cNvSpPr txBox="1"/>
          <p:nvPr/>
        </p:nvSpPr>
        <p:spPr>
          <a:xfrm>
            <a:off x="883200" y="231891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Dividing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numerator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denominator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Tp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get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BEBF3BF7-C87C-4C47-B1F2-FCA9FC2829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7452" y="2786358"/>
            <a:ext cx="5501906" cy="1383395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87522C80-EDCE-445F-A562-58A687F5E58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1305" y="4447654"/>
            <a:ext cx="3299069" cy="1078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C9EB09-8465-4374-A738-C9A5A6076376}"/>
              </a:ext>
            </a:extLst>
          </p:cNvPr>
          <p:cNvSpPr txBox="1"/>
          <p:nvPr/>
        </p:nvSpPr>
        <p:spPr>
          <a:xfrm>
            <a:off x="884897" y="555087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spc="-5" dirty="0">
                <a:latin typeface="Times New Roman"/>
                <a:cs typeface="Times New Roman"/>
              </a:rPr>
              <a:t>Using</a:t>
            </a:r>
            <a:r>
              <a:rPr lang="en-IN" sz="1800" b="1" spc="-25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the</a:t>
            </a:r>
            <a:r>
              <a:rPr lang="en-IN" sz="1800" b="1" spc="-3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fact</a:t>
            </a:r>
            <a:endParaRPr lang="en-IN" sz="1800" dirty="0">
              <a:latin typeface="Times New Roman"/>
              <a:cs typeface="Times New Roman"/>
            </a:endParaRPr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A15413DD-1606-4159-9898-01F0C845F70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5278" y="5988062"/>
            <a:ext cx="5882795" cy="5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6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4E21-A817-4A58-A632-BDA6BF4B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6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1676AF95-B6CD-4BF9-8176-D407BAB0EC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3837" y="619125"/>
            <a:ext cx="4124325" cy="107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D81C6-CB5C-48DC-82DA-DF55669D627D}"/>
              </a:ext>
            </a:extLst>
          </p:cNvPr>
          <p:cNvSpPr txBox="1"/>
          <p:nvPr/>
        </p:nvSpPr>
        <p:spPr>
          <a:xfrm>
            <a:off x="1052026" y="1695450"/>
            <a:ext cx="10070063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Making </a:t>
            </a:r>
            <a:r>
              <a:rPr lang="en-US" sz="1800" dirty="0">
                <a:latin typeface="Times New Roman"/>
                <a:cs typeface="Times New Roman"/>
              </a:rPr>
              <a:t>use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previous numerical values: </a:t>
            </a:r>
            <a:r>
              <a:rPr lang="en-US" sz="1800" dirty="0">
                <a:latin typeface="Times New Roman"/>
                <a:cs typeface="Times New Roman"/>
              </a:rPr>
              <a:t>M = 0.01 </a:t>
            </a:r>
            <a:r>
              <a:rPr lang="en-US" sz="1800" dirty="0" err="1">
                <a:latin typeface="Times New Roman"/>
                <a:cs typeface="Times New Roman"/>
              </a:rPr>
              <a:t>p.u</a:t>
            </a:r>
            <a:r>
              <a:rPr lang="en-US" sz="1800" dirty="0">
                <a:latin typeface="Times New Roman"/>
                <a:cs typeface="Times New Roman"/>
              </a:rPr>
              <a:t>. MW; R = 2.0 </a:t>
            </a:r>
            <a:r>
              <a:rPr lang="en-US" sz="1800" spc="-5" dirty="0">
                <a:latin typeface="Times New Roman"/>
                <a:cs typeface="Times New Roman"/>
              </a:rPr>
              <a:t>Hz </a:t>
            </a:r>
            <a:r>
              <a:rPr lang="en-US" sz="1800" dirty="0">
                <a:latin typeface="Times New Roman"/>
                <a:cs typeface="Times New Roman"/>
              </a:rPr>
              <a:t>/ </a:t>
            </a:r>
            <a:r>
              <a:rPr lang="en-US" sz="1800" dirty="0" err="1">
                <a:latin typeface="Times New Roman"/>
                <a:cs typeface="Times New Roman"/>
              </a:rPr>
              <a:t>p.u</a:t>
            </a:r>
            <a:r>
              <a:rPr lang="en-US" sz="1800" dirty="0">
                <a:latin typeface="Times New Roman"/>
                <a:cs typeface="Times New Roman"/>
              </a:rPr>
              <a:t>. MW;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Kp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= 100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Hz</a:t>
            </a:r>
            <a:r>
              <a:rPr lang="en-US" sz="1800" dirty="0">
                <a:latin typeface="Times New Roman"/>
                <a:cs typeface="Times New Roman"/>
              </a:rPr>
              <a:t> / </a:t>
            </a:r>
            <a:r>
              <a:rPr lang="en-US" sz="1800" dirty="0" err="1">
                <a:latin typeface="Times New Roman"/>
                <a:cs typeface="Times New Roman"/>
              </a:rPr>
              <a:t>p.u</a:t>
            </a:r>
            <a:r>
              <a:rPr lang="en-US" sz="1800" dirty="0">
                <a:latin typeface="Times New Roman"/>
                <a:cs typeface="Times New Roman"/>
              </a:rPr>
              <a:t>. MW; </a:t>
            </a:r>
            <a:r>
              <a:rPr lang="en-US" sz="1800" dirty="0" err="1">
                <a:latin typeface="Times New Roman"/>
                <a:cs typeface="Times New Roman"/>
              </a:rPr>
              <a:t>Tp</a:t>
            </a:r>
            <a:r>
              <a:rPr lang="en-US" sz="1800" dirty="0">
                <a:latin typeface="Times New Roman"/>
                <a:cs typeface="Times New Roman"/>
              </a:rPr>
              <a:t> =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20 </a:t>
            </a:r>
            <a:r>
              <a:rPr lang="en-US" sz="1800" spc="-10" dirty="0">
                <a:latin typeface="Times New Roman"/>
                <a:cs typeface="Times New Roman"/>
              </a:rPr>
              <a:t>sec.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F0BECA3B-4052-4305-904E-9745651436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1386" y="2517529"/>
            <a:ext cx="5312664" cy="776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4E126-C21B-4985-9864-981186AF4107}"/>
              </a:ext>
            </a:extLst>
          </p:cNvPr>
          <p:cNvSpPr txBox="1"/>
          <p:nvPr/>
        </p:nvSpPr>
        <p:spPr>
          <a:xfrm>
            <a:off x="985060" y="3194782"/>
            <a:ext cx="961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approximate</a:t>
            </a:r>
            <a:r>
              <a:rPr lang="en-US" sz="1800" dirty="0">
                <a:latin typeface="Times New Roman"/>
                <a:cs typeface="Times New Roman"/>
              </a:rPr>
              <a:t> time</a:t>
            </a:r>
            <a:r>
              <a:rPr lang="en-US" sz="1800" spc="-5" dirty="0">
                <a:latin typeface="Times New Roman"/>
                <a:cs typeface="Times New Roman"/>
              </a:rPr>
              <a:t> response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purely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exponential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0" name="object 9">
            <a:extLst>
              <a:ext uri="{FF2B5EF4-FFF2-40B4-BE49-F238E27FC236}">
                <a16:creationId xmlns:a16="http://schemas.microsoft.com/office/drawing/2014/main" id="{9CE6B796-3C3C-4F41-BDDD-490A67688E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4489" y="3939048"/>
            <a:ext cx="3407664" cy="348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4649E1-CDA2-4C07-BE19-C03876D7CD3B}"/>
              </a:ext>
            </a:extLst>
          </p:cNvPr>
          <p:cNvSpPr txBox="1"/>
          <p:nvPr/>
        </p:nvSpPr>
        <p:spPr>
          <a:xfrm>
            <a:off x="985060" y="4241367"/>
            <a:ext cx="10368740" cy="1593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95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shows</a:t>
            </a:r>
            <a:r>
              <a:rPr lang="en-US" sz="1800" dirty="0">
                <a:latin typeface="Times New Roman"/>
                <a:cs typeface="Times New Roman"/>
              </a:rPr>
              <a:t> this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response.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comparison,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response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inclusion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time </a:t>
            </a:r>
            <a:r>
              <a:rPr lang="en-US" sz="1800" spc="-5" dirty="0">
                <a:latin typeface="Times New Roman"/>
                <a:cs typeface="Times New Roman"/>
              </a:rPr>
              <a:t>constants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</a:t>
            </a:r>
            <a:r>
              <a:rPr lang="en-US" sz="1800" spc="-5" dirty="0">
                <a:latin typeface="Times New Roman"/>
                <a:cs typeface="Times New Roman"/>
              </a:rPr>
              <a:t> and</a:t>
            </a:r>
            <a:r>
              <a:rPr lang="en-US" sz="1800" dirty="0">
                <a:latin typeface="Times New Roman"/>
                <a:cs typeface="Times New Roman"/>
              </a:rPr>
              <a:t> TT is</a:t>
            </a:r>
            <a:r>
              <a:rPr lang="en-US" sz="1800" spc="-5" dirty="0">
                <a:latin typeface="Times New Roman"/>
                <a:cs typeface="Times New Roman"/>
              </a:rPr>
              <a:t> also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It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observed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primary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loop 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ALFC </a:t>
            </a:r>
            <a:r>
              <a:rPr lang="en-US" sz="1800" spc="-5" dirty="0">
                <a:latin typeface="Times New Roman"/>
                <a:cs typeface="Times New Roman"/>
              </a:rPr>
              <a:t>does</a:t>
            </a:r>
            <a:r>
              <a:rPr lang="en-US" sz="1800" dirty="0">
                <a:latin typeface="Times New Roman"/>
                <a:cs typeface="Times New Roman"/>
              </a:rPr>
              <a:t> not </a:t>
            </a:r>
            <a:r>
              <a:rPr lang="en-US" sz="1800" spc="-5" dirty="0">
                <a:latin typeface="Times New Roman"/>
                <a:cs typeface="Times New Roman"/>
              </a:rPr>
              <a:t>give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desired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objective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maintaining the frequency constant. We </a:t>
            </a:r>
            <a:r>
              <a:rPr lang="en-US" sz="1800" spc="-5" dirty="0">
                <a:latin typeface="Times New Roman"/>
                <a:cs typeface="Times New Roman"/>
              </a:rPr>
              <a:t>need </a:t>
            </a:r>
            <a:r>
              <a:rPr lang="en-US" sz="1800" dirty="0">
                <a:latin typeface="Times New Roman"/>
                <a:cs typeface="Times New Roman"/>
              </a:rPr>
              <a:t>to do </a:t>
            </a:r>
            <a:r>
              <a:rPr lang="en-US" sz="1800" spc="-5" dirty="0">
                <a:latin typeface="Times New Roman"/>
                <a:cs typeface="Times New Roman"/>
              </a:rPr>
              <a:t>something more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bring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zero.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Before </a:t>
            </a:r>
            <a:r>
              <a:rPr lang="en-US" sz="1800" dirty="0">
                <a:latin typeface="Times New Roman"/>
                <a:cs typeface="Times New Roman"/>
              </a:rPr>
              <a:t>discussing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necessary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make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zero,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 shall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some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light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 to the  </a:t>
            </a:r>
            <a:r>
              <a:rPr lang="en-US" sz="1800" spc="-5" dirty="0">
                <a:latin typeface="Times New Roman"/>
                <a:cs typeface="Times New Roman"/>
              </a:rPr>
              <a:t>physical</a:t>
            </a:r>
            <a:r>
              <a:rPr lang="en-US" sz="1800" dirty="0">
                <a:latin typeface="Times New Roman"/>
                <a:cs typeface="Times New Roman"/>
              </a:rPr>
              <a:t> mechanism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primary </a:t>
            </a:r>
            <a:r>
              <a:rPr lang="en-US" sz="1800" dirty="0">
                <a:latin typeface="Times New Roman"/>
                <a:cs typeface="Times New Roman"/>
              </a:rPr>
              <a:t> loop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ALFC.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0971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0E65-78BF-4BC0-A9B1-62182CAB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03C16612-429F-4DE4-8E7E-2FCA9BD464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5125" y="2439583"/>
            <a:ext cx="6381750" cy="308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3F3D2-9409-4EFB-A1BE-983D6C579A97}"/>
              </a:ext>
            </a:extLst>
          </p:cNvPr>
          <p:cNvSpPr txBox="1"/>
          <p:nvPr/>
        </p:nvSpPr>
        <p:spPr>
          <a:xfrm>
            <a:off x="4952223" y="608991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spc="-5" dirty="0">
                <a:latin typeface="Times New Roman"/>
                <a:cs typeface="Times New Roman"/>
              </a:rPr>
              <a:t>Dynamic</a:t>
            </a:r>
            <a:r>
              <a:rPr lang="en-IN" sz="1800" b="1" spc="-45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Response</a:t>
            </a:r>
            <a:endParaRPr lang="en-IN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835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BA8E-0A3E-4367-909A-B9170B3E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IN"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PROPORTIONAL PLUS INTEGRAL CONTROL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57B9-7C60-4027-98BF-7E72B17DB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068"/>
            <a:ext cx="10515600" cy="5859625"/>
          </a:xfrm>
        </p:spPr>
        <p:txBody>
          <a:bodyPr>
            <a:normAutofit/>
          </a:bodyPr>
          <a:lstStyle/>
          <a:p>
            <a:pPr marL="12700" marR="5080" algn="just">
              <a:lnSpc>
                <a:spcPct val="110100"/>
              </a:lnSpc>
              <a:spcBef>
                <a:spcPts val="980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It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seen from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previous </a:t>
            </a:r>
            <a:r>
              <a:rPr lang="en-US" sz="1800" spc="-5" dirty="0">
                <a:latin typeface="Times New Roman"/>
                <a:cs typeface="Times New Roman"/>
              </a:rPr>
              <a:t>discussion 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governing </a:t>
            </a:r>
            <a:r>
              <a:rPr lang="en-US" sz="180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installed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each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setting,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considerable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drop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increased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load.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example </a:t>
            </a:r>
            <a:r>
              <a:rPr lang="en-US" sz="1800" spc="-5" dirty="0">
                <a:latin typeface="Times New Roman"/>
                <a:cs typeface="Times New Roman"/>
              </a:rPr>
              <a:t>seen, </a:t>
            </a:r>
            <a:r>
              <a:rPr lang="en-US" sz="1800" dirty="0">
                <a:latin typeface="Times New Roman"/>
                <a:cs typeface="Times New Roman"/>
              </a:rPr>
              <a:t>the frequency drop is 0.01961 </a:t>
            </a:r>
            <a:r>
              <a:rPr lang="en-US" sz="1800" spc="-5" dirty="0">
                <a:latin typeface="Times New Roman"/>
                <a:cs typeface="Times New Roman"/>
              </a:rPr>
              <a:t>Hz for </a:t>
            </a:r>
            <a:r>
              <a:rPr lang="en-US" sz="1800" dirty="0">
                <a:latin typeface="Times New Roman"/>
                <a:cs typeface="Times New Roman"/>
              </a:rPr>
              <a:t>20 MW. </a:t>
            </a:r>
            <a:r>
              <a:rPr lang="en-US" sz="1800" spc="-5" dirty="0">
                <a:latin typeface="Times New Roman"/>
                <a:cs typeface="Times New Roman"/>
              </a:rPr>
              <a:t>Then </a:t>
            </a:r>
            <a:r>
              <a:rPr lang="en-US" sz="1800" dirty="0">
                <a:latin typeface="Times New Roman"/>
                <a:cs typeface="Times New Roman"/>
              </a:rPr>
              <a:t>the steady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 drop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frequency from </a:t>
            </a:r>
            <a:r>
              <a:rPr lang="en-US" sz="1800" dirty="0">
                <a:latin typeface="Times New Roman"/>
                <a:cs typeface="Times New Roman"/>
              </a:rPr>
              <a:t>no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full load </a:t>
            </a:r>
            <a:r>
              <a:rPr lang="en-US" sz="1800" dirty="0">
                <a:latin typeface="Times New Roman"/>
                <a:cs typeface="Times New Roman"/>
              </a:rPr>
              <a:t>( 2000 </a:t>
            </a:r>
            <a:r>
              <a:rPr lang="en-US" sz="1800" spc="-5" dirty="0">
                <a:latin typeface="Times New Roman"/>
                <a:cs typeface="Times New Roman"/>
              </a:rPr>
              <a:t>MW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) </a:t>
            </a:r>
            <a:r>
              <a:rPr lang="en-US" sz="1800" spc="-5" dirty="0">
                <a:latin typeface="Times New Roman"/>
                <a:cs typeface="Times New Roman"/>
              </a:rPr>
              <a:t>will </a:t>
            </a:r>
            <a:r>
              <a:rPr lang="en-US" sz="1800" dirty="0">
                <a:latin typeface="Times New Roman"/>
                <a:cs typeface="Times New Roman"/>
              </a:rPr>
              <a:t>be 1.961 Hz. </a:t>
            </a:r>
            <a:r>
              <a:rPr lang="en-US" sz="1800" spc="-1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specification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rather stringent and therefore, so much </a:t>
            </a:r>
            <a:r>
              <a:rPr lang="en-US" sz="1800" dirty="0">
                <a:latin typeface="Times New Roman"/>
                <a:cs typeface="Times New Roman"/>
              </a:rPr>
              <a:t>change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frequency </a:t>
            </a:r>
            <a:r>
              <a:rPr lang="en-US" sz="1800" spc="-5" dirty="0">
                <a:latin typeface="Times New Roman"/>
                <a:cs typeface="Times New Roman"/>
              </a:rPr>
              <a:t>cannot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tolerated.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fact, </a:t>
            </a:r>
            <a:r>
              <a:rPr lang="en-US" sz="1800" dirty="0">
                <a:latin typeface="Times New Roman"/>
                <a:cs typeface="Times New Roman"/>
              </a:rPr>
              <a:t>it is </a:t>
            </a:r>
            <a:r>
              <a:rPr lang="en-US" sz="1800" spc="-5" dirty="0">
                <a:latin typeface="Times New Roman"/>
                <a:cs typeface="Times New Roman"/>
              </a:rPr>
              <a:t>expected that </a:t>
            </a:r>
            <a:r>
              <a:rPr lang="en-US" sz="1800" dirty="0">
                <a:latin typeface="Times New Roman"/>
                <a:cs typeface="Times New Roman"/>
              </a:rPr>
              <a:t>the steady state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 change must be </a:t>
            </a:r>
            <a:r>
              <a:rPr lang="en-US" sz="1800" spc="-5" dirty="0">
                <a:latin typeface="Times New Roman"/>
                <a:cs typeface="Times New Roman"/>
              </a:rPr>
              <a:t>zero. </a:t>
            </a:r>
            <a:r>
              <a:rPr lang="en-US" sz="1800" spc="-1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order 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maintain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frequency at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scheduled value,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speed changer setting </a:t>
            </a:r>
            <a:r>
              <a:rPr lang="en-US" sz="1800" dirty="0">
                <a:latin typeface="Times New Roman"/>
                <a:cs typeface="Times New Roman"/>
              </a:rPr>
              <a:t>must be </a:t>
            </a:r>
            <a:r>
              <a:rPr lang="en-US" sz="1800" spc="-5" dirty="0">
                <a:latin typeface="Times New Roman"/>
                <a:cs typeface="Times New Roman"/>
              </a:rPr>
              <a:t>adjusted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automatically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monitoring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changes.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100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this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purpose,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CONTROLLER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included.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In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controller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first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amplified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integrated.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Further,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negative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polarity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also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included so that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NEGATIVE </a:t>
            </a:r>
            <a:r>
              <a:rPr lang="en-US" sz="1800" dirty="0">
                <a:latin typeface="Times New Roman"/>
                <a:cs typeface="Times New Roman"/>
              </a:rPr>
              <a:t>frequency deviation </a:t>
            </a:r>
            <a:r>
              <a:rPr lang="en-US" sz="1800" spc="-5" dirty="0">
                <a:latin typeface="Times New Roman"/>
                <a:cs typeface="Times New Roman"/>
              </a:rPr>
              <a:t>will give rise </a:t>
            </a:r>
            <a:r>
              <a:rPr lang="en-US" sz="1800" dirty="0">
                <a:latin typeface="Times New Roman"/>
                <a:cs typeface="Times New Roman"/>
              </a:rPr>
              <a:t>to   </a:t>
            </a:r>
            <a:r>
              <a:rPr lang="en-US" sz="1800" spc="-10" dirty="0">
                <a:latin typeface="Times New Roman"/>
                <a:cs typeface="Times New Roman"/>
              </a:rPr>
              <a:t>RAISE </a:t>
            </a:r>
            <a:r>
              <a:rPr lang="en-US" sz="1800" spc="-5" dirty="0">
                <a:latin typeface="Times New Roman"/>
                <a:cs typeface="Times New Roman"/>
              </a:rPr>
              <a:t>command.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signal</a:t>
            </a:r>
            <a:r>
              <a:rPr lang="en-US" sz="1800" dirty="0">
                <a:latin typeface="Times New Roman"/>
                <a:cs typeface="Times New Roman"/>
              </a:rPr>
              <a:t> fed into the</a:t>
            </a:r>
            <a:r>
              <a:rPr lang="en-US" sz="1800" spc="-5" dirty="0">
                <a:latin typeface="Times New Roman"/>
                <a:cs typeface="Times New Roman"/>
              </a:rPr>
              <a:t> integrator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referred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Area </a:t>
            </a:r>
            <a:r>
              <a:rPr lang="en-US" sz="1800" dirty="0">
                <a:latin typeface="Times New Roman"/>
                <a:cs typeface="Times New Roman"/>
              </a:rPr>
              <a:t>Controlled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 </a:t>
            </a:r>
            <a:r>
              <a:rPr lang="en-US" sz="1800" dirty="0">
                <a:latin typeface="Times New Roman"/>
                <a:cs typeface="Times New Roman"/>
              </a:rPr>
              <a:t>(ACE)</a:t>
            </a:r>
            <a:r>
              <a:rPr lang="en-US" sz="1800" spc="-5" dirty="0">
                <a:latin typeface="Times New Roman"/>
                <a:cs typeface="Times New Roman"/>
              </a:rPr>
              <a:t> =Δ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. Thus</a:t>
            </a:r>
          </a:p>
          <a:p>
            <a:endParaRPr lang="en-IN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980FCD1E-E9C8-41C8-A913-8531239037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3860" y="4467185"/>
            <a:ext cx="2149140" cy="34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E598-789A-4B59-8DA0-A91CCF44E515}"/>
              </a:ext>
            </a:extLst>
          </p:cNvPr>
          <p:cNvSpPr txBox="1"/>
          <p:nvPr/>
        </p:nvSpPr>
        <p:spPr>
          <a:xfrm>
            <a:off x="838200" y="481465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spc="-5" dirty="0">
                <a:latin typeface="Times New Roman"/>
                <a:cs typeface="Times New Roman"/>
              </a:rPr>
              <a:t>Taking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Laplace</a:t>
            </a:r>
            <a:r>
              <a:rPr lang="en-IN" sz="180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transformation</a:t>
            </a:r>
            <a:endParaRPr lang="en-IN" sz="1800" dirty="0">
              <a:latin typeface="Times New Roman"/>
              <a:cs typeface="Times New Roman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252992F6-22F8-4E89-AD41-9B462D07DF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032" y="5300209"/>
            <a:ext cx="2558795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2EF6BE-5D9A-43AC-8FF0-6B7F5900E9AE}"/>
              </a:ext>
            </a:extLst>
          </p:cNvPr>
          <p:cNvSpPr txBox="1"/>
          <p:nvPr/>
        </p:nvSpPr>
        <p:spPr>
          <a:xfrm>
            <a:off x="838199" y="5909809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gain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KI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controls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rate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integration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thus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speed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response </a:t>
            </a:r>
            <a:r>
              <a:rPr lang="en-US" sz="1800" dirty="0">
                <a:latin typeface="Times New Roman"/>
                <a:cs typeface="Times New Roman"/>
              </a:rPr>
              <a:t>of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loop.</a:t>
            </a:r>
          </a:p>
        </p:txBody>
      </p:sp>
    </p:spTree>
    <p:extLst>
      <p:ext uri="{BB962C8B-B14F-4D97-AF65-F5344CB8AC3E}">
        <p14:creationId xmlns:p14="http://schemas.microsoft.com/office/powerpoint/2010/main" val="1904154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45D1-BC2A-4F9B-A451-BD48B569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37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B4C1604C-9484-482C-8616-AE1A90F035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4401" y="806985"/>
            <a:ext cx="2152650" cy="50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711ED-4A31-44CE-8235-0BB02F54E84C}"/>
              </a:ext>
            </a:extLst>
          </p:cNvPr>
          <p:cNvSpPr txBox="1"/>
          <p:nvPr/>
        </p:nvSpPr>
        <p:spPr>
          <a:xfrm>
            <a:off x="838199" y="1788116"/>
            <a:ext cx="10367865" cy="203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69240">
              <a:lnSpc>
                <a:spcPct val="1108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signal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Δf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 </a:t>
            </a:r>
            <a:r>
              <a:rPr lang="en-US" sz="1800" dirty="0">
                <a:latin typeface="Times New Roman"/>
                <a:cs typeface="Times New Roman"/>
              </a:rPr>
              <a:t>is fed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whose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output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changer </a:t>
            </a:r>
            <a:r>
              <a:rPr lang="en-US" sz="1800" dirty="0">
                <a:latin typeface="Times New Roman"/>
                <a:cs typeface="Times New Roman"/>
              </a:rPr>
              <a:t>position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the</a:t>
            </a:r>
            <a:r>
              <a:rPr lang="en-US" sz="1800" spc="-5" dirty="0">
                <a:latin typeface="Times New Roman"/>
                <a:cs typeface="Times New Roman"/>
              </a:rPr>
              <a:t> block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diagram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configuration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dirty="0">
                <a:latin typeface="Times New Roman"/>
                <a:cs typeface="Times New Roman"/>
              </a:rPr>
              <a:t> below.</a:t>
            </a:r>
          </a:p>
          <a:p>
            <a:pPr marL="12700" marR="5080" algn="just">
              <a:lnSpc>
                <a:spcPct val="110200"/>
              </a:lnSpc>
              <a:spcBef>
                <a:spcPts val="99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long </a:t>
            </a:r>
            <a:r>
              <a:rPr lang="en-US" sz="1800" spc="-5" dirty="0">
                <a:latin typeface="Times New Roman"/>
                <a:cs typeface="Times New Roman"/>
              </a:rPr>
              <a:t>as an error </a:t>
            </a:r>
            <a:r>
              <a:rPr lang="en-US" sz="1800" dirty="0">
                <a:latin typeface="Times New Roman"/>
                <a:cs typeface="Times New Roman"/>
              </a:rPr>
              <a:t>remains, the </a:t>
            </a:r>
            <a:r>
              <a:rPr lang="en-US" sz="1800" spc="-5" dirty="0">
                <a:latin typeface="Times New Roman"/>
                <a:cs typeface="Times New Roman"/>
              </a:rPr>
              <a:t>integrator </a:t>
            </a:r>
            <a:r>
              <a:rPr lang="en-US" sz="1800" dirty="0">
                <a:latin typeface="Times New Roman"/>
                <a:cs typeface="Times New Roman"/>
              </a:rPr>
              <a:t>output </a:t>
            </a:r>
            <a:r>
              <a:rPr lang="en-US" sz="1800" spc="-5" dirty="0">
                <a:latin typeface="Times New Roman"/>
                <a:cs typeface="Times New Roman"/>
              </a:rPr>
              <a:t>will increase, </a:t>
            </a:r>
            <a:r>
              <a:rPr lang="en-US" sz="1800" dirty="0">
                <a:latin typeface="Times New Roman"/>
                <a:cs typeface="Times New Roman"/>
              </a:rPr>
              <a:t>causing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 changer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move. </a:t>
            </a:r>
            <a:r>
              <a:rPr lang="en-US" sz="1800" dirty="0">
                <a:latin typeface="Times New Roman"/>
                <a:cs typeface="Times New Roman"/>
              </a:rPr>
              <a:t>When the frequency </a:t>
            </a:r>
            <a:r>
              <a:rPr lang="en-US" sz="1800" spc="-5" dirty="0">
                <a:latin typeface="Times New Roman"/>
                <a:cs typeface="Times New Roman"/>
              </a:rPr>
              <a:t>error has </a:t>
            </a:r>
            <a:r>
              <a:rPr lang="en-US" sz="1800" dirty="0">
                <a:latin typeface="Times New Roman"/>
                <a:cs typeface="Times New Roman"/>
              </a:rPr>
              <a:t>been reduced to </a:t>
            </a:r>
            <a:r>
              <a:rPr lang="en-US" sz="1800" spc="-5" dirty="0">
                <a:latin typeface="Times New Roman"/>
                <a:cs typeface="Times New Roman"/>
              </a:rPr>
              <a:t>zero,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integrator </a:t>
            </a:r>
            <a:r>
              <a:rPr lang="en-US" sz="1800" dirty="0">
                <a:latin typeface="Times New Roman"/>
                <a:cs typeface="Times New Roman"/>
              </a:rPr>
              <a:t>output </a:t>
            </a:r>
            <a:r>
              <a:rPr lang="en-US" sz="1800" spc="-5" dirty="0">
                <a:latin typeface="Times New Roman"/>
                <a:cs typeface="Times New Roman"/>
              </a:rPr>
              <a:t>ceases and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changer</a:t>
            </a:r>
            <a:r>
              <a:rPr lang="en-US" sz="1800" dirty="0">
                <a:latin typeface="Times New Roman"/>
                <a:cs typeface="Times New Roman"/>
              </a:rPr>
              <a:t> position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attains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constant</a:t>
            </a:r>
            <a:r>
              <a:rPr lang="en-US" sz="1800" dirty="0">
                <a:latin typeface="Times New Roman"/>
                <a:cs typeface="Times New Roman"/>
              </a:rPr>
              <a:t> value.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Integral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controller</a:t>
            </a:r>
            <a:r>
              <a:rPr lang="en-US" sz="1800" dirty="0">
                <a:latin typeface="Times New Roman"/>
                <a:cs typeface="Times New Roman"/>
              </a:rPr>
              <a:t> will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rise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ZERO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STEADY STATE FREQUENCY ERROR following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step load </a:t>
            </a:r>
            <a:r>
              <a:rPr lang="en-US" sz="1800" dirty="0">
                <a:latin typeface="Times New Roman"/>
                <a:cs typeface="Times New Roman"/>
              </a:rPr>
              <a:t>change </a:t>
            </a:r>
            <a:r>
              <a:rPr lang="en-US" sz="1800" spc="-5" dirty="0">
                <a:latin typeface="Times New Roman"/>
                <a:cs typeface="Times New Roman"/>
              </a:rPr>
              <a:t>because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reason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stated above.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CB5ED35A-3845-4F74-AB05-0AFC0138AA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1751" y="4153182"/>
            <a:ext cx="5820759" cy="22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5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EBB9-F0F3-445B-A246-9D8149D4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BB957930-7B74-41B8-8F32-2BC64BAF04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941" y="1033074"/>
            <a:ext cx="2667000" cy="1200150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9AFFBB11-5E27-48A2-AFE5-CB8AB1FC04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0308" y="1033074"/>
            <a:ext cx="2691384" cy="1301903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834EAC2F-FDC9-4099-9F6A-D71891CECEF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7536" y="2667864"/>
            <a:ext cx="2188464" cy="318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9916E-72C2-4902-944C-0381CE57C5C6}"/>
              </a:ext>
            </a:extLst>
          </p:cNvPr>
          <p:cNvSpPr txBox="1"/>
          <p:nvPr/>
        </p:nvSpPr>
        <p:spPr>
          <a:xfrm>
            <a:off x="660141" y="294944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spc="-5" dirty="0">
                <a:latin typeface="Times New Roman"/>
                <a:cs typeface="Times New Roman"/>
              </a:rPr>
              <a:t>Therefore;</a:t>
            </a:r>
            <a:endParaRPr lang="en-IN" sz="1800" dirty="0">
              <a:latin typeface="Times New Roman"/>
              <a:cs typeface="Times New Roman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9169AEA9-CAA9-4BA2-9840-883DB80906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6987" y="3318773"/>
            <a:ext cx="4737234" cy="804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726961-EA2E-4E72-A814-241ABB913EA4}"/>
              </a:ext>
            </a:extLst>
          </p:cNvPr>
          <p:cNvSpPr txBox="1"/>
          <p:nvPr/>
        </p:nvSpPr>
        <p:spPr>
          <a:xfrm>
            <a:off x="838199" y="4302569"/>
            <a:ext cx="10515599" cy="2140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135" lvl="2" indent="-305435" algn="just">
              <a:lnSpc>
                <a:spcPct val="100000"/>
              </a:lnSpc>
              <a:spcBef>
                <a:spcPts val="100"/>
              </a:spcBef>
              <a:buSzPct val="91666"/>
              <a:buAutoNum type="arabicPeriod" startAt="5"/>
              <a:tabLst>
                <a:tab pos="318135" algn="l"/>
              </a:tabLst>
            </a:pP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LOAD FREQUENCY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lang="en-US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lang="en-US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ECONOMIC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DISPATCH</a:t>
            </a:r>
            <a:r>
              <a:rPr lang="en-US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endParaRPr lang="en-US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000"/>
              </a:lnSpc>
              <a:spcBef>
                <a:spcPts val="980"/>
              </a:spcBef>
            </a:pPr>
            <a:r>
              <a:rPr lang="en-US" spc="-5" dirty="0">
                <a:latin typeface="Times New Roman"/>
                <a:cs typeface="Times New Roman"/>
              </a:rPr>
              <a:t>Economic dispatch</a:t>
            </a:r>
            <a:r>
              <a:rPr lang="en-US" dirty="0">
                <a:latin typeface="Times New Roman"/>
                <a:cs typeface="Times New Roman"/>
              </a:rPr>
              <a:t> control </a:t>
            </a:r>
            <a:r>
              <a:rPr lang="en-US" spc="-5" dirty="0">
                <a:latin typeface="Times New Roman"/>
                <a:cs typeface="Times New Roman"/>
              </a:rPr>
              <a:t>determines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power</a:t>
            </a:r>
            <a:r>
              <a:rPr lang="en-US" spc="3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output of </a:t>
            </a:r>
            <a:r>
              <a:rPr lang="en-US" spc="-5" dirty="0">
                <a:latin typeface="Times New Roman"/>
                <a:cs typeface="Times New Roman"/>
              </a:rPr>
              <a:t>each </a:t>
            </a:r>
            <a:r>
              <a:rPr lang="en-US" dirty="0">
                <a:latin typeface="Times New Roman"/>
                <a:cs typeface="Times New Roman"/>
              </a:rPr>
              <a:t>power plant, </a:t>
            </a:r>
            <a:r>
              <a:rPr lang="en-US" spc="-5" dirty="0">
                <a:latin typeface="Times New Roman"/>
                <a:cs typeface="Times New Roman"/>
              </a:rPr>
              <a:t>and </a:t>
            </a:r>
            <a:r>
              <a:rPr lang="en-US" dirty="0">
                <a:latin typeface="Times New Roman"/>
                <a:cs typeface="Times New Roman"/>
              </a:rPr>
              <a:t>power</a:t>
            </a:r>
            <a:r>
              <a:rPr lang="en-US" spc="3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output </a:t>
            </a:r>
            <a:r>
              <a:rPr lang="en-US" spc="-2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30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each generating </a:t>
            </a:r>
            <a:r>
              <a:rPr lang="en-US" dirty="0">
                <a:latin typeface="Times New Roman"/>
                <a:cs typeface="Times New Roman"/>
              </a:rPr>
              <a:t>unit </a:t>
            </a:r>
            <a:r>
              <a:rPr lang="en-US" spc="-5" dirty="0">
                <a:latin typeface="Times New Roman"/>
                <a:cs typeface="Times New Roman"/>
              </a:rPr>
              <a:t>within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spc="-5" dirty="0">
                <a:latin typeface="Times New Roman"/>
                <a:cs typeface="Times New Roman"/>
              </a:rPr>
              <a:t>power </a:t>
            </a:r>
            <a:r>
              <a:rPr lang="en-US" dirty="0">
                <a:latin typeface="Times New Roman"/>
                <a:cs typeface="Times New Roman"/>
              </a:rPr>
              <a:t>plant , </a:t>
            </a:r>
            <a:r>
              <a:rPr lang="en-US" spc="-5" dirty="0">
                <a:latin typeface="Times New Roman"/>
                <a:cs typeface="Times New Roman"/>
              </a:rPr>
              <a:t>which will </a:t>
            </a:r>
            <a:r>
              <a:rPr lang="en-US" dirty="0">
                <a:latin typeface="Times New Roman"/>
                <a:cs typeface="Times New Roman"/>
              </a:rPr>
              <a:t>minimize the </a:t>
            </a:r>
            <a:r>
              <a:rPr lang="en-US" spc="-5" dirty="0">
                <a:latin typeface="Times New Roman"/>
                <a:cs typeface="Times New Roman"/>
              </a:rPr>
              <a:t>overall</a:t>
            </a:r>
            <a:r>
              <a:rPr lang="en-US" spc="29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cost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spc="-5" dirty="0">
                <a:latin typeface="Times New Roman"/>
                <a:cs typeface="Times New Roman"/>
              </a:rPr>
              <a:t>fuel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needed </a:t>
            </a:r>
            <a:r>
              <a:rPr lang="en-US" dirty="0">
                <a:latin typeface="Times New Roman"/>
                <a:cs typeface="Times New Roman"/>
              </a:rPr>
              <a:t>to </a:t>
            </a:r>
            <a:r>
              <a:rPr lang="en-US" spc="-5" dirty="0">
                <a:latin typeface="Times New Roman"/>
                <a:cs typeface="Times New Roman"/>
              </a:rPr>
              <a:t>serve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system </a:t>
            </a:r>
            <a:r>
              <a:rPr lang="en-US" spc="-5" dirty="0">
                <a:latin typeface="Times New Roman"/>
                <a:cs typeface="Times New Roman"/>
              </a:rPr>
              <a:t>load.</a:t>
            </a:r>
            <a:endParaRPr lang="en-US" dirty="0">
              <a:latin typeface="Times New Roman"/>
              <a:cs typeface="Times New Roman"/>
            </a:endParaRPr>
          </a:p>
          <a:p>
            <a:pPr marL="469900" marR="5080" lvl="3" indent="-228600">
              <a:lnSpc>
                <a:spcPct val="110000"/>
              </a:lnSpc>
              <a:spcBef>
                <a:spcPts val="109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We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study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first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most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economical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distribution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output</a:t>
            </a:r>
            <a:r>
              <a:rPr lang="en-US" spc="9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16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power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plant</a:t>
            </a:r>
            <a:r>
              <a:rPr lang="en-US" spc="9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between </a:t>
            </a:r>
            <a:r>
              <a:rPr lang="en-US" spc="-2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26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generating</a:t>
            </a:r>
            <a:r>
              <a:rPr lang="en-US" spc="25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units</a:t>
            </a:r>
            <a:r>
              <a:rPr lang="en-US" spc="27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that</a:t>
            </a:r>
            <a:r>
              <a:rPr lang="en-US" spc="27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plant.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method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we</a:t>
            </a:r>
            <a:r>
              <a:rPr lang="en-US" spc="26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develop</a:t>
            </a:r>
            <a:r>
              <a:rPr lang="en-US" spc="27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also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applies</a:t>
            </a:r>
            <a:r>
              <a:rPr lang="en-US" spc="2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26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economic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27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6AE1-1605-417A-9315-010A0114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7EAD5-2620-489C-9F7D-19E2B2A8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92"/>
            <a:ext cx="10515600" cy="5234571"/>
          </a:xfrm>
        </p:spPr>
        <p:txBody>
          <a:bodyPr>
            <a:normAutofit lnSpcReduction="10000"/>
          </a:bodyPr>
          <a:lstStyle/>
          <a:p>
            <a:pPr marL="469265" marR="7620" lvl="2" indent="-228600" algn="just">
              <a:lnSpc>
                <a:spcPct val="110000"/>
              </a:lnSpc>
              <a:spcBef>
                <a:spcPts val="15"/>
              </a:spcBef>
              <a:buAutoNum type="arabicPeriod"/>
              <a:tabLst>
                <a:tab pos="469900" algn="l"/>
              </a:tabLst>
            </a:pPr>
            <a:r>
              <a:rPr lang="en-US" sz="1900" b="1" spc="-5" dirty="0">
                <a:latin typeface="Times New Roman"/>
                <a:cs typeface="Times New Roman"/>
              </a:rPr>
              <a:t>Data Processing </a:t>
            </a:r>
            <a:r>
              <a:rPr lang="en-US" sz="1900" b="1" dirty="0">
                <a:latin typeface="Times New Roman"/>
                <a:cs typeface="Times New Roman"/>
              </a:rPr>
              <a:t>- </a:t>
            </a:r>
            <a:r>
              <a:rPr lang="en-US" sz="1900" spc="-5" dirty="0">
                <a:latin typeface="Times New Roman"/>
                <a:cs typeface="Times New Roman"/>
              </a:rPr>
              <a:t>After receipt </a:t>
            </a:r>
            <a:r>
              <a:rPr lang="en-US" sz="1900" dirty="0">
                <a:latin typeface="Times New Roman"/>
                <a:cs typeface="Times New Roman"/>
              </a:rPr>
              <a:t>of data </a:t>
            </a:r>
            <a:r>
              <a:rPr lang="en-US" sz="1900" spc="-5" dirty="0">
                <a:latin typeface="Times New Roman"/>
                <a:cs typeface="Times New Roman"/>
              </a:rPr>
              <a:t>through communication system </a:t>
            </a:r>
            <a:r>
              <a:rPr lang="en-US" sz="1900" spc="5" dirty="0">
                <a:latin typeface="Times New Roman"/>
                <a:cs typeface="Times New Roman"/>
              </a:rPr>
              <a:t>it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-5" dirty="0">
                <a:latin typeface="Times New Roman"/>
                <a:cs typeface="Times New Roman"/>
              </a:rPr>
              <a:t>processed.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Data</a:t>
            </a:r>
            <a:r>
              <a:rPr lang="en-US" sz="1900" spc="1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process</a:t>
            </a:r>
            <a:r>
              <a:rPr lang="en-US" sz="1900" spc="20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function</a:t>
            </a:r>
            <a:r>
              <a:rPr lang="en-US" sz="1900" spc="2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has</a:t>
            </a:r>
            <a:r>
              <a:rPr lang="en-US" sz="1900" spc="20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three</a:t>
            </a:r>
            <a:r>
              <a:rPr lang="en-US" sz="1900" spc="1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sub-functions</a:t>
            </a:r>
            <a:r>
              <a:rPr lang="en-US" sz="1900" spc="20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i.e.</a:t>
            </a:r>
            <a:r>
              <a:rPr lang="en-US" sz="1900" spc="2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</a:t>
            </a:r>
            <a:r>
              <a:rPr lang="en-US" sz="1900" spc="-5" dirty="0" err="1">
                <a:latin typeface="Times New Roman"/>
                <a:cs typeface="Times New Roman"/>
              </a:rPr>
              <a:t>i</a:t>
            </a:r>
            <a:r>
              <a:rPr lang="en-US" sz="1900" spc="-5" dirty="0">
                <a:latin typeface="Times New Roman"/>
                <a:cs typeface="Times New Roman"/>
              </a:rPr>
              <a:t>)</a:t>
            </a:r>
            <a:r>
              <a:rPr lang="en-US" sz="1900" spc="2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Measurements,</a:t>
            </a:r>
            <a:r>
              <a:rPr lang="en-US" sz="1900" spc="20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(ii)</a:t>
            </a:r>
            <a:r>
              <a:rPr lang="en-US" sz="1900" spc="1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Counters</a:t>
            </a:r>
            <a:r>
              <a:rPr lang="en-US" sz="1900" spc="20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(iii)</a:t>
            </a:r>
            <a:r>
              <a:rPr lang="en-US" sz="1900" spc="-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Indications.</a:t>
            </a:r>
            <a:endParaRPr lang="en-US" sz="1900" dirty="0">
              <a:latin typeface="Times New Roman"/>
              <a:cs typeface="Times New Roman"/>
            </a:endParaRPr>
          </a:p>
          <a:p>
            <a:pPr marL="469265" indent="-228600" algn="just">
              <a:lnSpc>
                <a:spcPct val="100000"/>
              </a:lnSpc>
              <a:spcBef>
                <a:spcPts val="140"/>
              </a:spcBef>
              <a:buSzPct val="83333"/>
              <a:buFont typeface="Symbol"/>
              <a:buChar char=""/>
              <a:tabLst>
                <a:tab pos="469900" algn="l"/>
              </a:tabLst>
            </a:pPr>
            <a:r>
              <a:rPr lang="en-US" sz="1900" spc="-5" dirty="0">
                <a:latin typeface="Times New Roman"/>
                <a:cs typeface="Times New Roman"/>
              </a:rPr>
              <a:t>'</a:t>
            </a:r>
            <a:r>
              <a:rPr lang="en-US" sz="1900" i="1" spc="-5" dirty="0">
                <a:latin typeface="Times New Roman"/>
                <a:cs typeface="Times New Roman"/>
              </a:rPr>
              <a:t>Measurements</a:t>
            </a:r>
            <a:r>
              <a:rPr lang="en-US" sz="1900" spc="-5" dirty="0">
                <a:latin typeface="Times New Roman"/>
                <a:cs typeface="Times New Roman"/>
              </a:rPr>
              <a:t>'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retrieved</a:t>
            </a:r>
            <a:r>
              <a:rPr lang="en-US" sz="1900" spc="3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from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RTU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are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converted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engineering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units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5" dirty="0" err="1">
                <a:latin typeface="Times New Roman"/>
                <a:cs typeface="Times New Roman"/>
              </a:rPr>
              <a:t>linearised</a:t>
            </a:r>
            <a:r>
              <a:rPr lang="en-US" sz="1900" spc="-5" dirty="0">
                <a:latin typeface="Times New Roman"/>
                <a:cs typeface="Times New Roman"/>
              </a:rPr>
              <a:t>,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if </a:t>
            </a:r>
            <a:r>
              <a:rPr lang="en-US" sz="1900" spc="-5" dirty="0">
                <a:latin typeface="Times New Roman"/>
                <a:cs typeface="Times New Roman"/>
              </a:rPr>
              <a:t>necessary.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measurement are then placed </a:t>
            </a:r>
            <a:r>
              <a:rPr lang="en-US" sz="1900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database and </a:t>
            </a:r>
            <a:r>
              <a:rPr lang="en-US" sz="1900" dirty="0">
                <a:latin typeface="Times New Roman"/>
                <a:cs typeface="Times New Roman"/>
              </a:rPr>
              <a:t>are checked </a:t>
            </a:r>
            <a:r>
              <a:rPr lang="en-US" sz="1900" spc="-5" dirty="0">
                <a:latin typeface="Times New Roman"/>
                <a:cs typeface="Times New Roman"/>
              </a:rPr>
              <a:t>against various </a:t>
            </a:r>
            <a:r>
              <a:rPr lang="en-US" sz="1900" dirty="0">
                <a:latin typeface="Times New Roman"/>
                <a:cs typeface="Times New Roman"/>
              </a:rPr>
              <a:t> limits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which</a:t>
            </a:r>
            <a:r>
              <a:rPr lang="en-US" sz="1900" dirty="0">
                <a:latin typeface="Times New Roman"/>
                <a:cs typeface="Times New Roman"/>
              </a:rPr>
              <a:t> if</a:t>
            </a:r>
            <a:r>
              <a:rPr lang="en-US" sz="1900" spc="-5" dirty="0">
                <a:latin typeface="Times New Roman"/>
                <a:cs typeface="Times New Roman"/>
              </a:rPr>
              <a:t> exceeded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generate high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or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low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limit </a:t>
            </a:r>
            <a:r>
              <a:rPr lang="en-US" sz="1900" spc="-5" dirty="0">
                <a:latin typeface="Times New Roman"/>
                <a:cs typeface="Times New Roman"/>
              </a:rPr>
              <a:t>alarms.</a:t>
            </a:r>
          </a:p>
          <a:p>
            <a:pPr marL="469265" indent="-228600" algn="just">
              <a:lnSpc>
                <a:spcPct val="100000"/>
              </a:lnSpc>
              <a:spcBef>
                <a:spcPts val="140"/>
              </a:spcBef>
              <a:buSzPct val="83333"/>
              <a:buFont typeface="Symbol"/>
              <a:buChar char=""/>
              <a:tabLst>
                <a:tab pos="469900" algn="l"/>
              </a:tabLst>
            </a:pP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system has </a:t>
            </a:r>
            <a:r>
              <a:rPr lang="en-US" sz="1900" dirty="0">
                <a:latin typeface="Times New Roman"/>
                <a:cs typeface="Times New Roman"/>
              </a:rPr>
              <a:t>been </a:t>
            </a:r>
            <a:r>
              <a:rPr lang="en-US" sz="1900" spc="-5" dirty="0">
                <a:latin typeface="Times New Roman"/>
                <a:cs typeface="Times New Roman"/>
              </a:rPr>
              <a:t>set-up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collect 'Counters' at regular intervals: </a:t>
            </a:r>
            <a:r>
              <a:rPr lang="en-US" sz="1900" dirty="0">
                <a:latin typeface="Times New Roman"/>
                <a:cs typeface="Times New Roman"/>
              </a:rPr>
              <a:t>typically 5 </a:t>
            </a:r>
            <a:r>
              <a:rPr lang="en-US" sz="1900" spc="5" dirty="0">
                <a:latin typeface="Times New Roman"/>
                <a:cs typeface="Times New Roman"/>
              </a:rPr>
              <a:t>or </a:t>
            </a:r>
            <a:r>
              <a:rPr lang="en-US" sz="1900" dirty="0">
                <a:latin typeface="Times New Roman"/>
                <a:cs typeface="Times New Roman"/>
              </a:rPr>
              <a:t>10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minutes. At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end </a:t>
            </a:r>
            <a:r>
              <a:rPr lang="en-US" sz="1900" dirty="0">
                <a:latin typeface="Times New Roman"/>
                <a:cs typeface="Times New Roman"/>
              </a:rPr>
              <a:t>of the hour the units is </a:t>
            </a:r>
            <a:r>
              <a:rPr lang="en-US" sz="1900" spc="-5" dirty="0">
                <a:latin typeface="Times New Roman"/>
                <a:cs typeface="Times New Roman"/>
              </a:rPr>
              <a:t>transferred </a:t>
            </a:r>
            <a:r>
              <a:rPr lang="en-US" sz="1900" dirty="0">
                <a:latin typeface="Times New Roman"/>
                <a:cs typeface="Times New Roman"/>
              </a:rPr>
              <a:t>into </a:t>
            </a:r>
            <a:r>
              <a:rPr lang="en-US" sz="1900" spc="-5" dirty="0">
                <a:latin typeface="Times New Roman"/>
                <a:cs typeface="Times New Roman"/>
              </a:rPr>
              <a:t>appropriate </a:t>
            </a:r>
            <a:r>
              <a:rPr lang="en-US" sz="1900" dirty="0">
                <a:latin typeface="Times New Roman"/>
                <a:cs typeface="Times New Roman"/>
              </a:rPr>
              <a:t>hour </a:t>
            </a:r>
            <a:r>
              <a:rPr lang="en-US" sz="1900" spc="-5" dirty="0">
                <a:latin typeface="Times New Roman"/>
                <a:cs typeface="Times New Roman"/>
              </a:rPr>
              <a:t>slot </a:t>
            </a:r>
            <a:r>
              <a:rPr lang="en-US" sz="1900" dirty="0">
                <a:latin typeface="Times New Roman"/>
                <a:cs typeface="Times New Roman"/>
              </a:rPr>
              <a:t>in a 24-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hour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archive/history.</a:t>
            </a:r>
            <a:endParaRPr lang="en-US" sz="1900" dirty="0">
              <a:latin typeface="Times New Roman"/>
              <a:cs typeface="Times New Roman"/>
            </a:endParaRPr>
          </a:p>
          <a:p>
            <a:pPr marL="469265" marR="6985" indent="-228600" algn="just">
              <a:lnSpc>
                <a:spcPct val="110200"/>
              </a:lnSpc>
              <a:spcBef>
                <a:spcPts val="10"/>
              </a:spcBef>
              <a:buSzPct val="83333"/>
              <a:buFont typeface="Symbol"/>
              <a:buChar char=""/>
              <a:tabLst>
                <a:tab pos="469900" algn="l"/>
              </a:tabLst>
            </a:pPr>
            <a:r>
              <a:rPr lang="en-US" sz="1900" spc="-5" dirty="0">
                <a:latin typeface="Times New Roman"/>
                <a:cs typeface="Times New Roman"/>
              </a:rPr>
              <a:t>'</a:t>
            </a:r>
            <a:r>
              <a:rPr lang="en-US" sz="1900" i="1" spc="-5" dirty="0">
                <a:latin typeface="Times New Roman"/>
                <a:cs typeface="Times New Roman"/>
              </a:rPr>
              <a:t>Indications</a:t>
            </a:r>
            <a:r>
              <a:rPr lang="en-US" sz="1900" spc="-5" dirty="0">
                <a:latin typeface="Times New Roman"/>
                <a:cs typeface="Times New Roman"/>
              </a:rPr>
              <a:t>' </a:t>
            </a:r>
            <a:r>
              <a:rPr lang="en-US" sz="1900" dirty="0">
                <a:latin typeface="Times New Roman"/>
                <a:cs typeface="Times New Roman"/>
              </a:rPr>
              <a:t>are </a:t>
            </a:r>
            <a:r>
              <a:rPr lang="en-US" sz="1900" spc="-5" dirty="0">
                <a:latin typeface="Times New Roman"/>
                <a:cs typeface="Times New Roman"/>
              </a:rPr>
              <a:t>associated with status changes </a:t>
            </a:r>
            <a:r>
              <a:rPr lang="en-US" sz="1900" dirty="0">
                <a:latin typeface="Times New Roman"/>
                <a:cs typeface="Times New Roman"/>
              </a:rPr>
              <a:t>and </a:t>
            </a:r>
            <a:r>
              <a:rPr lang="en-US" sz="1900" spc="-5" dirty="0">
                <a:latin typeface="Times New Roman"/>
                <a:cs typeface="Times New Roman"/>
              </a:rPr>
              <a:t>protection. For </a:t>
            </a:r>
            <a:r>
              <a:rPr lang="en-US" sz="1900" dirty="0">
                <a:latin typeface="Times New Roman"/>
                <a:cs typeface="Times New Roman"/>
              </a:rPr>
              <a:t>those </a:t>
            </a:r>
            <a:r>
              <a:rPr lang="en-US" sz="1900" spc="-5" dirty="0">
                <a:latin typeface="Times New Roman"/>
                <a:cs typeface="Times New Roman"/>
              </a:rPr>
              <a:t>statuses that are </a:t>
            </a:r>
            <a:r>
              <a:rPr lang="en-US" sz="1900" dirty="0">
                <a:latin typeface="Times New Roman"/>
                <a:cs typeface="Times New Roman"/>
              </a:rPr>
              <a:t> not </a:t>
            </a:r>
            <a:r>
              <a:rPr lang="en-US" sz="1900" spc="-5" dirty="0">
                <a:latin typeface="Times New Roman"/>
                <a:cs typeface="Times New Roman"/>
              </a:rPr>
              <a:t>classified as 'alarms', logs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change </a:t>
            </a:r>
            <a:r>
              <a:rPr lang="en-US" sz="1900" dirty="0">
                <a:latin typeface="Times New Roman"/>
                <a:cs typeface="Times New Roman"/>
              </a:rPr>
              <a:t>on the </a:t>
            </a:r>
            <a:r>
              <a:rPr lang="en-US" sz="1900" spc="-5" dirty="0">
                <a:latin typeface="Times New Roman"/>
                <a:cs typeface="Times New Roman"/>
              </a:rPr>
              <a:t>appropriate </a:t>
            </a:r>
            <a:r>
              <a:rPr lang="en-US" sz="1900" dirty="0">
                <a:latin typeface="Times New Roman"/>
                <a:cs typeface="Times New Roman"/>
              </a:rPr>
              <a:t>printer </a:t>
            </a:r>
            <a:r>
              <a:rPr lang="en-US" sz="1900" spc="-5" dirty="0">
                <a:latin typeface="Times New Roman"/>
                <a:cs typeface="Times New Roman"/>
              </a:rPr>
              <a:t>and also enter </a:t>
            </a:r>
            <a:r>
              <a:rPr lang="en-US" sz="1900" dirty="0">
                <a:latin typeface="Times New Roman"/>
                <a:cs typeface="Times New Roman"/>
              </a:rPr>
              <a:t>it into a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cyclic</a:t>
            </a:r>
            <a:r>
              <a:rPr lang="en-US" sz="1900" spc="13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event</a:t>
            </a:r>
            <a:r>
              <a:rPr lang="en-US" sz="1900" spc="1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list.</a:t>
            </a:r>
            <a:r>
              <a:rPr lang="en-US" sz="1900" spc="1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For</a:t>
            </a:r>
            <a:r>
              <a:rPr lang="en-US" sz="1900" spc="13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those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statuses,</a:t>
            </a:r>
            <a:r>
              <a:rPr lang="en-US" sz="1900" spc="1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which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are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defined</a:t>
            </a:r>
            <a:r>
              <a:rPr lang="en-US" sz="1900" spc="1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</a:t>
            </a:r>
            <a:r>
              <a:rPr lang="en-US" sz="1900" spc="1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'alarms'</a:t>
            </a:r>
            <a:r>
              <a:rPr lang="en-US" sz="1900" spc="12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13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indication </a:t>
            </a:r>
            <a:r>
              <a:rPr lang="en-US" sz="1900" spc="-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goes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into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alarm,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</a:t>
            </a:r>
            <a:r>
              <a:rPr lang="en-US" sz="1900" spc="1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entry</a:t>
            </a:r>
            <a:r>
              <a:rPr lang="en-US" sz="1900" spc="8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made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into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appropriate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alarm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list,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well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event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list and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audible alarm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-5" dirty="0">
                <a:latin typeface="Times New Roman"/>
                <a:cs typeface="Times New Roman"/>
              </a:rPr>
              <a:t> generated</a:t>
            </a:r>
            <a:r>
              <a:rPr lang="en-US" sz="1900" dirty="0">
                <a:latin typeface="Times New Roman"/>
                <a:cs typeface="Times New Roman"/>
              </a:rPr>
              <a:t> in the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sub-LDC.</a:t>
            </a:r>
          </a:p>
          <a:p>
            <a:pPr marL="469265" marR="6985" indent="-228600" algn="just">
              <a:lnSpc>
                <a:spcPct val="110000"/>
              </a:lnSpc>
            </a:pPr>
            <a:r>
              <a:rPr lang="en-US" sz="1900" b="1" spc="-5" dirty="0">
                <a:latin typeface="Times New Roman"/>
                <a:cs typeface="Times New Roman"/>
              </a:rPr>
              <a:t>Alarm/Event </a:t>
            </a:r>
            <a:r>
              <a:rPr lang="en-US" sz="1900" b="1" dirty="0">
                <a:latin typeface="Times New Roman"/>
                <a:cs typeface="Times New Roman"/>
              </a:rPr>
              <a:t>Logging -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alarm and event logging facilities are used </a:t>
            </a:r>
            <a:r>
              <a:rPr lang="en-US" sz="1900" spc="5" dirty="0">
                <a:latin typeface="Times New Roman"/>
                <a:cs typeface="Times New Roman"/>
              </a:rPr>
              <a:t>by </a:t>
            </a:r>
            <a:r>
              <a:rPr lang="en-US" sz="1900" dirty="0">
                <a:latin typeface="Times New Roman"/>
                <a:cs typeface="Times New Roman"/>
              </a:rPr>
              <a:t>SCADA </a:t>
            </a:r>
            <a:r>
              <a:rPr lang="en-US" sz="1900" spc="-5" dirty="0">
                <a:latin typeface="Times New Roman"/>
                <a:cs typeface="Times New Roman"/>
              </a:rPr>
              <a:t>data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processing system. </a:t>
            </a:r>
            <a:r>
              <a:rPr lang="en-US" sz="1900" dirty="0">
                <a:latin typeface="Times New Roman"/>
                <a:cs typeface="Times New Roman"/>
              </a:rPr>
              <a:t>Alarms </a:t>
            </a:r>
            <a:r>
              <a:rPr lang="en-US" sz="1900" spc="-5" dirty="0">
                <a:latin typeface="Times New Roman"/>
                <a:cs typeface="Times New Roman"/>
              </a:rPr>
              <a:t>are grouped </a:t>
            </a:r>
            <a:r>
              <a:rPr lang="en-US" sz="1900" dirty="0">
                <a:latin typeface="Times New Roman"/>
                <a:cs typeface="Times New Roman"/>
              </a:rPr>
              <a:t>into </a:t>
            </a:r>
            <a:r>
              <a:rPr lang="en-US" sz="1900" spc="-5" dirty="0">
                <a:latin typeface="Times New Roman"/>
                <a:cs typeface="Times New Roman"/>
              </a:rPr>
              <a:t>different categories and are given different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priorities.</a:t>
            </a:r>
            <a:r>
              <a:rPr lang="en-US" sz="1900" spc="2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Quality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codes</a:t>
            </a:r>
            <a:r>
              <a:rPr lang="en-US" sz="1900" spc="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are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assigned</a:t>
            </a:r>
            <a:r>
              <a:rPr lang="en-US" sz="1900" spc="2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2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recently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received</a:t>
            </a:r>
            <a:r>
              <a:rPr lang="en-US" sz="1900" spc="2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data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for</a:t>
            </a:r>
            <a:r>
              <a:rPr lang="en-US" sz="1900" spc="25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any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'limit</a:t>
            </a:r>
            <a:r>
              <a:rPr lang="en-US" sz="1900" spc="3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violation'</a:t>
            </a:r>
            <a:endParaRPr lang="en-US" sz="1900" dirty="0">
              <a:latin typeface="Times New Roman"/>
              <a:cs typeface="Times New Roman"/>
            </a:endParaRPr>
          </a:p>
          <a:p>
            <a:pPr marL="469265" marR="8890" algn="just">
              <a:lnSpc>
                <a:spcPct val="110000"/>
              </a:lnSpc>
              <a:spcBef>
                <a:spcPts val="10"/>
              </a:spcBef>
            </a:pP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1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'status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changes'.</a:t>
            </a:r>
            <a:r>
              <a:rPr lang="en-US" sz="1900" spc="114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Alarms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are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acknowledged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from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single</a:t>
            </a:r>
            <a:r>
              <a:rPr lang="en-US" sz="1900" spc="1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line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diagram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(or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alarm</a:t>
            </a:r>
            <a:r>
              <a:rPr lang="en-US" sz="1900" spc="10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lists) </a:t>
            </a:r>
            <a:r>
              <a:rPr lang="en-US" sz="1900" spc="-29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on</a:t>
            </a:r>
            <a:r>
              <a:rPr lang="en-US" sz="1900" spc="-5" dirty="0">
                <a:latin typeface="Times New Roman"/>
                <a:cs typeface="Times New Roman"/>
              </a:rPr>
              <a:t> display</a:t>
            </a:r>
            <a:r>
              <a:rPr lang="en-US" sz="1900" spc="-2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terminal</a:t>
            </a:r>
            <a:r>
              <a:rPr lang="en-US" sz="1900" dirty="0">
                <a:latin typeface="Times New Roman"/>
                <a:cs typeface="Times New Roman"/>
              </a:rPr>
              <a:t> in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LDCs.</a:t>
            </a: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8895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FCDD-E90A-4A69-80F9-DDBE99B8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203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E6D0-3F35-4912-9E2F-55A53A3C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160"/>
            <a:ext cx="10515600" cy="5579803"/>
          </a:xfrm>
        </p:spPr>
        <p:txBody>
          <a:bodyPr>
            <a:normAutofit fontScale="92500"/>
          </a:bodyPr>
          <a:lstStyle/>
          <a:p>
            <a:pPr marL="508000" marR="42545" algn="just">
              <a:lnSpc>
                <a:spcPct val="110000"/>
              </a:lnSpc>
              <a:spcBef>
                <a:spcPts val="755"/>
              </a:spcBef>
            </a:pPr>
            <a:r>
              <a:rPr lang="en-US" sz="2300" spc="-5" dirty="0">
                <a:latin typeface="Times New Roman"/>
                <a:cs typeface="Times New Roman"/>
              </a:rPr>
              <a:t>scheduling </a:t>
            </a:r>
            <a:r>
              <a:rPr lang="en-US" sz="2300" dirty="0">
                <a:latin typeface="Times New Roman"/>
                <a:cs typeface="Times New Roman"/>
              </a:rPr>
              <a:t>of plant outputs </a:t>
            </a:r>
            <a:r>
              <a:rPr lang="en-US" sz="2300" spc="-5" dirty="0">
                <a:latin typeface="Times New Roman"/>
                <a:cs typeface="Times New Roman"/>
              </a:rPr>
              <a:t>for</a:t>
            </a:r>
            <a:r>
              <a:rPr lang="en-US" sz="2300" dirty="0">
                <a:latin typeface="Times New Roman"/>
                <a:cs typeface="Times New Roman"/>
              </a:rPr>
              <a:t> a </a:t>
            </a:r>
            <a:r>
              <a:rPr lang="en-US" sz="2300" spc="-5" dirty="0">
                <a:latin typeface="Times New Roman"/>
                <a:cs typeface="Times New Roman"/>
              </a:rPr>
              <a:t>given system </a:t>
            </a:r>
            <a:r>
              <a:rPr lang="en-US" sz="2300" dirty="0">
                <a:latin typeface="Times New Roman"/>
                <a:cs typeface="Times New Roman"/>
              </a:rPr>
              <a:t>load </a:t>
            </a:r>
            <a:r>
              <a:rPr lang="en-US" sz="2300" spc="-5" dirty="0">
                <a:latin typeface="Times New Roman"/>
                <a:cs typeface="Times New Roman"/>
              </a:rPr>
              <a:t>without considering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transmission </a:t>
            </a:r>
            <a:r>
              <a:rPr lang="en-US" sz="2300" dirty="0">
                <a:latin typeface="Times New Roman"/>
                <a:cs typeface="Times New Roman"/>
              </a:rPr>
              <a:t> loss.</a:t>
            </a:r>
          </a:p>
          <a:p>
            <a:pPr marL="508000" indent="-228600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508000" algn="l"/>
              </a:tabLst>
            </a:pPr>
            <a:r>
              <a:rPr lang="en-US" sz="2300" dirty="0">
                <a:latin typeface="Times New Roman"/>
                <a:cs typeface="Times New Roman"/>
              </a:rPr>
              <a:t>Next, </a:t>
            </a:r>
            <a:r>
              <a:rPr lang="en-US" sz="2300" spc="-5" dirty="0">
                <a:latin typeface="Times New Roman"/>
                <a:cs typeface="Times New Roman"/>
              </a:rPr>
              <a:t>we express</a:t>
            </a:r>
            <a:r>
              <a:rPr lang="en-US" sz="2300" dirty="0">
                <a:latin typeface="Times New Roman"/>
                <a:cs typeface="Times New Roman"/>
              </a:rPr>
              <a:t> the</a:t>
            </a:r>
            <a:r>
              <a:rPr lang="en-US" sz="2300" spc="-5" dirty="0">
                <a:latin typeface="Times New Roman"/>
                <a:cs typeface="Times New Roman"/>
              </a:rPr>
              <a:t> transmission</a:t>
            </a:r>
            <a:r>
              <a:rPr lang="en-US" sz="2300" dirty="0">
                <a:latin typeface="Times New Roman"/>
                <a:cs typeface="Times New Roman"/>
              </a:rPr>
              <a:t> loss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as </a:t>
            </a:r>
            <a:r>
              <a:rPr lang="en-US" sz="2300" dirty="0">
                <a:latin typeface="Times New Roman"/>
                <a:cs typeface="Times New Roman"/>
              </a:rPr>
              <a:t>a</a:t>
            </a:r>
            <a:r>
              <a:rPr lang="en-US" sz="2300" spc="-5" dirty="0">
                <a:latin typeface="Times New Roman"/>
                <a:cs typeface="Times New Roman"/>
              </a:rPr>
              <a:t> function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of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output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of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the  various</a:t>
            </a:r>
            <a:r>
              <a:rPr lang="en-US" sz="2300" spc="-5" dirty="0">
                <a:latin typeface="Times New Roman"/>
                <a:cs typeface="Times New Roman"/>
              </a:rPr>
              <a:t> plants.</a:t>
            </a:r>
            <a:endParaRPr lang="en-US" sz="2300" dirty="0">
              <a:latin typeface="Times New Roman"/>
              <a:cs typeface="Times New Roman"/>
            </a:endParaRPr>
          </a:p>
          <a:p>
            <a:pPr marL="508000" marR="43180" indent="-228600" algn="just">
              <a:lnSpc>
                <a:spcPct val="110400"/>
              </a:lnSpc>
              <a:spcBef>
                <a:spcPts val="90"/>
              </a:spcBef>
              <a:buFont typeface="Symbol"/>
              <a:buChar char=""/>
              <a:tabLst>
                <a:tab pos="508000" algn="l"/>
              </a:tabLst>
            </a:pPr>
            <a:r>
              <a:rPr lang="en-US" sz="2300" spc="-5" dirty="0">
                <a:latin typeface="Times New Roman"/>
                <a:cs typeface="Times New Roman"/>
              </a:rPr>
              <a:t>Then, we determine </a:t>
            </a:r>
            <a:r>
              <a:rPr lang="en-US" sz="2300" dirty="0">
                <a:latin typeface="Times New Roman"/>
                <a:cs typeface="Times New Roman"/>
              </a:rPr>
              <a:t>how the output of </a:t>
            </a:r>
            <a:r>
              <a:rPr lang="en-US" sz="2300" spc="-5" dirty="0">
                <a:latin typeface="Times New Roman"/>
                <a:cs typeface="Times New Roman"/>
              </a:rPr>
              <a:t>each </a:t>
            </a:r>
            <a:r>
              <a:rPr lang="en-US" sz="2300" dirty="0">
                <a:latin typeface="Times New Roman"/>
                <a:cs typeface="Times New Roman"/>
              </a:rPr>
              <a:t>of the </a:t>
            </a:r>
            <a:r>
              <a:rPr lang="en-US" sz="2300" spc="-5" dirty="0">
                <a:latin typeface="Times New Roman"/>
                <a:cs typeface="Times New Roman"/>
              </a:rPr>
              <a:t>plants </a:t>
            </a:r>
            <a:r>
              <a:rPr lang="en-US" sz="2300" dirty="0">
                <a:latin typeface="Times New Roman"/>
                <a:cs typeface="Times New Roman"/>
              </a:rPr>
              <a:t>of a </a:t>
            </a:r>
            <a:r>
              <a:rPr lang="en-US" sz="2300" spc="-5" dirty="0">
                <a:latin typeface="Times New Roman"/>
                <a:cs typeface="Times New Roman"/>
              </a:rPr>
              <a:t>system</a:t>
            </a:r>
            <a:r>
              <a:rPr lang="en-US" sz="2300" dirty="0">
                <a:latin typeface="Times New Roman"/>
                <a:cs typeface="Times New Roman"/>
              </a:rPr>
              <a:t> is </a:t>
            </a:r>
            <a:r>
              <a:rPr lang="en-US" sz="2300" spc="-5" dirty="0">
                <a:latin typeface="Times New Roman"/>
                <a:cs typeface="Times New Roman"/>
              </a:rPr>
              <a:t>scheduled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achieve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total cost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-5" dirty="0">
                <a:latin typeface="Times New Roman"/>
                <a:cs typeface="Times New Roman"/>
              </a:rPr>
              <a:t>generation </a:t>
            </a:r>
            <a:r>
              <a:rPr lang="en-US" sz="2300" dirty="0">
                <a:latin typeface="Times New Roman"/>
                <a:cs typeface="Times New Roman"/>
              </a:rPr>
              <a:t>minimum, </a:t>
            </a:r>
            <a:r>
              <a:rPr lang="en-US" sz="2300" spc="-5" dirty="0">
                <a:latin typeface="Times New Roman"/>
                <a:cs typeface="Times New Roman"/>
              </a:rPr>
              <a:t>simultaneously </a:t>
            </a:r>
            <a:r>
              <a:rPr lang="en-US" sz="2300" dirty="0">
                <a:latin typeface="Times New Roman"/>
                <a:cs typeface="Times New Roman"/>
              </a:rPr>
              <a:t>meeting the </a:t>
            </a:r>
            <a:r>
              <a:rPr lang="en-US" sz="2300" spc="-5" dirty="0">
                <a:latin typeface="Times New Roman"/>
                <a:cs typeface="Times New Roman"/>
              </a:rPr>
              <a:t>system load </a:t>
            </a:r>
            <a:r>
              <a:rPr lang="en-US" sz="2300" dirty="0">
                <a:latin typeface="Times New Roman"/>
                <a:cs typeface="Times New Roman"/>
              </a:rPr>
              <a:t> plus</a:t>
            </a:r>
            <a:r>
              <a:rPr lang="en-US" sz="2300" spc="-5" dirty="0">
                <a:latin typeface="Times New Roman"/>
                <a:cs typeface="Times New Roman"/>
              </a:rPr>
              <a:t> transmission</a:t>
            </a:r>
            <a:r>
              <a:rPr lang="en-US" sz="2300" dirty="0">
                <a:latin typeface="Times New Roman"/>
                <a:cs typeface="Times New Roman"/>
              </a:rPr>
              <a:t> loss</a:t>
            </a:r>
          </a:p>
          <a:p>
            <a:pPr marL="50800" marR="43180" algn="just">
              <a:lnSpc>
                <a:spcPct val="110000"/>
              </a:lnSpc>
            </a:pPr>
            <a:r>
              <a:rPr lang="en-US" sz="2300" spc="-5" dirty="0">
                <a:latin typeface="Times New Roman"/>
                <a:cs typeface="Times New Roman"/>
              </a:rPr>
              <a:t>Both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load </a:t>
            </a:r>
            <a:r>
              <a:rPr lang="en-US" sz="2300" dirty="0">
                <a:latin typeface="Times New Roman"/>
                <a:cs typeface="Times New Roman"/>
              </a:rPr>
              <a:t>frequency </a:t>
            </a:r>
            <a:r>
              <a:rPr lang="en-US" sz="2300" spc="-5" dirty="0">
                <a:latin typeface="Times New Roman"/>
                <a:cs typeface="Times New Roman"/>
              </a:rPr>
              <a:t>control and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economic dispatch issue commands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-5" dirty="0">
                <a:latin typeface="Times New Roman"/>
                <a:cs typeface="Times New Roman"/>
              </a:rPr>
              <a:t>change </a:t>
            </a:r>
            <a:r>
              <a:rPr lang="en-US" sz="2300" dirty="0">
                <a:latin typeface="Times New Roman"/>
                <a:cs typeface="Times New Roman"/>
              </a:rPr>
              <a:t>the power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setting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-5" dirty="0">
                <a:latin typeface="Times New Roman"/>
                <a:cs typeface="Times New Roman"/>
              </a:rPr>
              <a:t>each turbine-governor </a:t>
            </a:r>
            <a:r>
              <a:rPr lang="en-US" sz="2300" dirty="0">
                <a:latin typeface="Times New Roman"/>
                <a:cs typeface="Times New Roman"/>
              </a:rPr>
              <a:t>unit. </a:t>
            </a:r>
            <a:r>
              <a:rPr lang="en-US" sz="2300" spc="-5" dirty="0">
                <a:latin typeface="Times New Roman"/>
                <a:cs typeface="Times New Roman"/>
              </a:rPr>
              <a:t>At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spc="-5" dirty="0">
                <a:latin typeface="Times New Roman"/>
                <a:cs typeface="Times New Roman"/>
              </a:rPr>
              <a:t>first glance </a:t>
            </a:r>
            <a:r>
              <a:rPr lang="en-US" sz="2300" dirty="0">
                <a:latin typeface="Times New Roman"/>
                <a:cs typeface="Times New Roman"/>
              </a:rPr>
              <a:t>it </a:t>
            </a:r>
            <a:r>
              <a:rPr lang="en-US" sz="2300" spc="5" dirty="0">
                <a:latin typeface="Times New Roman"/>
                <a:cs typeface="Times New Roman"/>
              </a:rPr>
              <a:t>may </a:t>
            </a:r>
            <a:r>
              <a:rPr lang="en-US" sz="2300" spc="-5" dirty="0">
                <a:latin typeface="Times New Roman"/>
                <a:cs typeface="Times New Roman"/>
              </a:rPr>
              <a:t>seem that these two commands can </a:t>
            </a:r>
            <a:r>
              <a:rPr lang="en-US" sz="2300" dirty="0">
                <a:latin typeface="Times New Roman"/>
                <a:cs typeface="Times New Roman"/>
              </a:rPr>
              <a:t> be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conflicting.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This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however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is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not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true.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A</a:t>
            </a:r>
            <a:r>
              <a:rPr lang="en-US" sz="2300" spc="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typical</a:t>
            </a:r>
            <a:r>
              <a:rPr lang="en-US" sz="2300" spc="3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automatic</a:t>
            </a:r>
            <a:r>
              <a:rPr lang="en-US" sz="2300" spc="1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generation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</a:t>
            </a:r>
            <a:r>
              <a:rPr lang="en-US" sz="2300" spc="1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strategy </a:t>
            </a:r>
            <a:r>
              <a:rPr lang="en-US" sz="2300" dirty="0">
                <a:latin typeface="Times New Roman"/>
                <a:cs typeface="Times New Roman"/>
              </a:rPr>
              <a:t>is</a:t>
            </a:r>
            <a:r>
              <a:rPr lang="en-US" sz="2300" spc="2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shown </a:t>
            </a:r>
            <a:r>
              <a:rPr lang="en-US" sz="2300" dirty="0">
                <a:latin typeface="Times New Roman"/>
                <a:cs typeface="Times New Roman"/>
              </a:rPr>
              <a:t>in </a:t>
            </a:r>
            <a:r>
              <a:rPr lang="en-US" sz="2300" spc="-10" dirty="0">
                <a:latin typeface="Times New Roman"/>
                <a:cs typeface="Times New Roman"/>
              </a:rPr>
              <a:t>Fig. </a:t>
            </a:r>
            <a:r>
              <a:rPr lang="en-US" sz="2300" dirty="0">
                <a:latin typeface="Times New Roman"/>
                <a:cs typeface="Times New Roman"/>
              </a:rPr>
              <a:t>in </a:t>
            </a:r>
            <a:r>
              <a:rPr lang="en-US" sz="2300" spc="-5" dirty="0">
                <a:latin typeface="Times New Roman"/>
                <a:cs typeface="Times New Roman"/>
              </a:rPr>
              <a:t>which </a:t>
            </a:r>
            <a:r>
              <a:rPr lang="en-US" sz="2300" dirty="0">
                <a:latin typeface="Times New Roman"/>
                <a:cs typeface="Times New Roman"/>
              </a:rPr>
              <a:t>both the </a:t>
            </a:r>
            <a:r>
              <a:rPr lang="en-US" sz="2300" spc="-5" dirty="0">
                <a:latin typeface="Times New Roman"/>
                <a:cs typeface="Times New Roman"/>
              </a:rPr>
              <a:t>objective </a:t>
            </a:r>
            <a:r>
              <a:rPr lang="en-US" sz="2300" dirty="0">
                <a:latin typeface="Times New Roman"/>
                <a:cs typeface="Times New Roman"/>
              </a:rPr>
              <a:t>are coordinated. </a:t>
            </a:r>
            <a:r>
              <a:rPr lang="en-US" sz="2300" spc="-5" dirty="0">
                <a:latin typeface="Times New Roman"/>
                <a:cs typeface="Times New Roman"/>
              </a:rPr>
              <a:t>First we compute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area </a:t>
            </a:r>
            <a:r>
              <a:rPr lang="en-US" sz="2300" dirty="0">
                <a:latin typeface="Times New Roman"/>
                <a:cs typeface="Times New Roman"/>
              </a:rPr>
              <a:t>control </a:t>
            </a:r>
            <a:r>
              <a:rPr lang="en-US" sz="2300" spc="-5" dirty="0">
                <a:latin typeface="Times New Roman"/>
                <a:cs typeface="Times New Roman"/>
              </a:rPr>
              <a:t>error.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share </a:t>
            </a:r>
            <a:r>
              <a:rPr lang="en-US" sz="2300" spc="5" dirty="0">
                <a:latin typeface="Times New Roman"/>
                <a:cs typeface="Times New Roman"/>
              </a:rPr>
              <a:t>of </a:t>
            </a:r>
            <a:r>
              <a:rPr lang="en-US" sz="2300" dirty="0">
                <a:latin typeface="Times New Roman"/>
                <a:cs typeface="Times New Roman"/>
              </a:rPr>
              <a:t>this </a:t>
            </a:r>
            <a:r>
              <a:rPr lang="en-US" sz="2300" spc="-5" dirty="0">
                <a:latin typeface="Times New Roman"/>
                <a:cs typeface="Times New Roman"/>
              </a:rPr>
              <a:t>ACE, proportional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i="1" spc="-5" dirty="0">
                <a:latin typeface="Times New Roman"/>
                <a:cs typeface="Times New Roman"/>
              </a:rPr>
              <a:t>α</a:t>
            </a:r>
            <a:r>
              <a:rPr lang="en-US" sz="2300" i="1" spc="-7" baseline="-10416" dirty="0" err="1">
                <a:latin typeface="Times New Roman"/>
                <a:cs typeface="Times New Roman"/>
              </a:rPr>
              <a:t>i</a:t>
            </a:r>
            <a:r>
              <a:rPr lang="en-US" sz="2300" i="1" spc="-7" baseline="-10416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, is </a:t>
            </a:r>
            <a:r>
              <a:rPr lang="en-US" sz="2300" spc="-5" dirty="0">
                <a:latin typeface="Times New Roman"/>
                <a:cs typeface="Times New Roman"/>
              </a:rPr>
              <a:t>allocated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-5" dirty="0">
                <a:latin typeface="Times New Roman"/>
                <a:cs typeface="Times New Roman"/>
              </a:rPr>
              <a:t>each </a:t>
            </a:r>
            <a:r>
              <a:rPr lang="en-US" sz="2300" dirty="0">
                <a:latin typeface="Times New Roman"/>
                <a:cs typeface="Times New Roman"/>
              </a:rPr>
              <a:t>of the </a:t>
            </a:r>
            <a:r>
              <a:rPr lang="en-US" sz="2300" spc="-5" dirty="0">
                <a:latin typeface="Times New Roman"/>
                <a:cs typeface="Times New Roman"/>
              </a:rPr>
              <a:t>turbine-generator </a:t>
            </a:r>
            <a:r>
              <a:rPr lang="en-US" sz="2300" dirty="0">
                <a:latin typeface="Times New Roman"/>
                <a:cs typeface="Times New Roman"/>
              </a:rPr>
              <a:t>unit of </a:t>
            </a:r>
            <a:r>
              <a:rPr lang="en-US" sz="2300" spc="-5" dirty="0">
                <a:latin typeface="Times New Roman"/>
                <a:cs typeface="Times New Roman"/>
              </a:rPr>
              <a:t>an area.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Also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share </a:t>
            </a:r>
            <a:r>
              <a:rPr lang="en-US" sz="2300" dirty="0">
                <a:latin typeface="Times New Roman"/>
                <a:cs typeface="Times New Roman"/>
              </a:rPr>
              <a:t>of unit- </a:t>
            </a:r>
            <a:r>
              <a:rPr lang="en-US" sz="2300" i="1" dirty="0" err="1">
                <a:latin typeface="Times New Roman"/>
                <a:cs typeface="Times New Roman"/>
              </a:rPr>
              <a:t>i</a:t>
            </a:r>
            <a:r>
              <a:rPr lang="en-US" sz="2300" i="1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, </a:t>
            </a:r>
            <a:r>
              <a:rPr lang="en-US" sz="2300" i="1" spc="-5" dirty="0" err="1">
                <a:latin typeface="Times New Roman"/>
                <a:cs typeface="Times New Roman"/>
              </a:rPr>
              <a:t>γ</a:t>
            </a:r>
            <a:r>
              <a:rPr lang="en-US" sz="2300" i="1" spc="-7" baseline="-10416" dirty="0" err="1">
                <a:latin typeface="Times New Roman"/>
                <a:cs typeface="Times New Roman"/>
              </a:rPr>
              <a:t>i</a:t>
            </a:r>
            <a:r>
              <a:rPr lang="en-US" sz="2300" i="1" spc="-7" baseline="-10416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X </a:t>
            </a:r>
            <a:r>
              <a:rPr lang="en-US" sz="2300" spc="-5" dirty="0">
                <a:latin typeface="Times New Roman"/>
                <a:cs typeface="Times New Roman"/>
              </a:rPr>
              <a:t>Σ( </a:t>
            </a:r>
            <a:r>
              <a:rPr lang="en-US" sz="2300" i="1" spc="-5" dirty="0">
                <a:latin typeface="Times New Roman"/>
                <a:cs typeface="Times New Roman"/>
              </a:rPr>
              <a:t>P</a:t>
            </a:r>
            <a:r>
              <a:rPr lang="en-US" sz="2300" i="1" spc="-7" baseline="-10416" dirty="0">
                <a:latin typeface="Times New Roman"/>
                <a:cs typeface="Times New Roman"/>
              </a:rPr>
              <a:t>DK </a:t>
            </a:r>
            <a:r>
              <a:rPr lang="en-US" sz="2300" dirty="0">
                <a:latin typeface="Times New Roman"/>
                <a:cs typeface="Times New Roman"/>
              </a:rPr>
              <a:t>- </a:t>
            </a:r>
            <a:r>
              <a:rPr lang="en-US" sz="2300" i="1" spc="-5" dirty="0">
                <a:latin typeface="Times New Roman"/>
                <a:cs typeface="Times New Roman"/>
              </a:rPr>
              <a:t>P</a:t>
            </a:r>
            <a:r>
              <a:rPr lang="en-US" sz="2300" i="1" spc="-7" baseline="-10416" dirty="0">
                <a:latin typeface="Times New Roman"/>
                <a:cs typeface="Times New Roman"/>
              </a:rPr>
              <a:t>k </a:t>
            </a:r>
            <a:r>
              <a:rPr lang="en-US" sz="2300" spc="-5" dirty="0">
                <a:latin typeface="Times New Roman"/>
                <a:cs typeface="Times New Roman"/>
              </a:rPr>
              <a:t>), for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deviation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-5" dirty="0">
                <a:latin typeface="Times New Roman"/>
                <a:cs typeface="Times New Roman"/>
              </a:rPr>
              <a:t>total generation from actual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generation </a:t>
            </a:r>
            <a:r>
              <a:rPr lang="en-US" sz="2300" dirty="0">
                <a:latin typeface="Times New Roman"/>
                <a:cs typeface="Times New Roman"/>
              </a:rPr>
              <a:t>is </a:t>
            </a:r>
            <a:r>
              <a:rPr lang="en-US" sz="2300" spc="-5" dirty="0">
                <a:latin typeface="Times New Roman"/>
                <a:cs typeface="Times New Roman"/>
              </a:rPr>
              <a:t>computed. Also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error between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economic </a:t>
            </a:r>
            <a:r>
              <a:rPr lang="en-US" sz="2300" dirty="0">
                <a:latin typeface="Times New Roman"/>
                <a:cs typeface="Times New Roman"/>
              </a:rPr>
              <a:t>power setting </a:t>
            </a:r>
            <a:r>
              <a:rPr lang="en-US" sz="2300" spc="-5" dirty="0">
                <a:latin typeface="Times New Roman"/>
                <a:cs typeface="Times New Roman"/>
              </a:rPr>
              <a:t>and actual power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setting</a:t>
            </a:r>
            <a:r>
              <a:rPr lang="en-US" sz="2300" dirty="0">
                <a:latin typeface="Times New Roman"/>
                <a:cs typeface="Times New Roman"/>
              </a:rPr>
              <a:t> of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unit- </a:t>
            </a:r>
            <a:r>
              <a:rPr lang="en-US" sz="2300" i="1" dirty="0" err="1">
                <a:latin typeface="Times New Roman"/>
                <a:cs typeface="Times New Roman"/>
              </a:rPr>
              <a:t>i</a:t>
            </a:r>
            <a:r>
              <a:rPr lang="en-US" sz="2300" i="1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is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computed.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All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these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signals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are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then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combined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and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passed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through</a:t>
            </a:r>
            <a:r>
              <a:rPr lang="en-US" sz="2300" dirty="0">
                <a:latin typeface="Times New Roman"/>
                <a:cs typeface="Times New Roman"/>
              </a:rPr>
              <a:t> a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proportional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gain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i="1" dirty="0">
                <a:latin typeface="Times New Roman"/>
                <a:cs typeface="Times New Roman"/>
              </a:rPr>
              <a:t>K</a:t>
            </a:r>
            <a:r>
              <a:rPr lang="en-US" sz="2300" i="1" baseline="-10416" dirty="0">
                <a:latin typeface="Times New Roman"/>
                <a:cs typeface="Times New Roman"/>
              </a:rPr>
              <a:t>i</a:t>
            </a:r>
            <a:r>
              <a:rPr lang="en-US" sz="2300" i="1" spc="150" baseline="-10416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to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obtain</a:t>
            </a:r>
            <a:r>
              <a:rPr lang="en-US" sz="2300" dirty="0">
                <a:latin typeface="Times New Roman"/>
                <a:cs typeface="Times New Roman"/>
              </a:rPr>
              <a:t> the</a:t>
            </a:r>
            <a:r>
              <a:rPr lang="en-US" sz="2300" spc="-5" dirty="0">
                <a:latin typeface="Times New Roman"/>
                <a:cs typeface="Times New Roman"/>
              </a:rPr>
              <a:t> turbine-governor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signal.</a:t>
            </a:r>
            <a:endParaRPr lang="en-US" sz="23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0330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A82B-4E3C-4111-8C66-E9522632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C1007E6-EFA5-47E6-9C39-FD51F71968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2155" y="739946"/>
            <a:ext cx="3657143" cy="279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AE2DC-7BF5-4E84-8EF5-522C58EE0AF8}"/>
              </a:ext>
            </a:extLst>
          </p:cNvPr>
          <p:cNvSpPr txBox="1"/>
          <p:nvPr/>
        </p:nvSpPr>
        <p:spPr>
          <a:xfrm>
            <a:off x="1013378" y="37665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Times New Roman"/>
                <a:cs typeface="Times New Roman"/>
              </a:rPr>
              <a:t>TWO</a:t>
            </a:r>
            <a:r>
              <a:rPr lang="en-IN" sz="1800" b="1" spc="-3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AREA</a:t>
            </a:r>
            <a:r>
              <a:rPr lang="en-IN" sz="1800" b="1" spc="-3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CONTROL-</a:t>
            </a:r>
            <a:endParaRPr lang="en-IN" dirty="0"/>
          </a:p>
        </p:txBody>
      </p:sp>
      <p:pic>
        <p:nvPicPr>
          <p:cNvPr id="7" name="object 21">
            <a:extLst>
              <a:ext uri="{FF2B5EF4-FFF2-40B4-BE49-F238E27FC236}">
                <a16:creationId xmlns:a16="http://schemas.microsoft.com/office/drawing/2014/main" id="{E2E9D3EE-AF40-4D3C-BC25-9752842172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4590" y="4666394"/>
            <a:ext cx="5945123" cy="2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1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4CEE-F96F-4B1D-A834-83C6FAF5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47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22">
            <a:extLst>
              <a:ext uri="{FF2B5EF4-FFF2-40B4-BE49-F238E27FC236}">
                <a16:creationId xmlns:a16="http://schemas.microsoft.com/office/drawing/2014/main" id="{3F42FBF2-3C21-4857-A298-F928F18119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543" y="365126"/>
            <a:ext cx="5952381" cy="2866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9C9FD-2DD7-4C6F-8D19-C7256316B4EF}"/>
              </a:ext>
            </a:extLst>
          </p:cNvPr>
          <p:cNvSpPr txBox="1"/>
          <p:nvPr/>
        </p:nvSpPr>
        <p:spPr>
          <a:xfrm>
            <a:off x="690466" y="3231793"/>
            <a:ext cx="11390344" cy="78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165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                                   Two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endParaRPr lang="en-US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Under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steady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transferred</a:t>
            </a:r>
            <a:r>
              <a:rPr lang="en-US" sz="1800" dirty="0">
                <a:latin typeface="Times New Roman"/>
                <a:cs typeface="Times New Roman"/>
              </a:rPr>
              <a:t> over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tie–line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5E212-09E3-41C3-B048-FF848494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75" y="4138443"/>
            <a:ext cx="81819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4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EBF8-9C27-4F26-BCE0-189FF21A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36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1309-0A70-4DEF-B7F0-D87B36134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127"/>
            <a:ext cx="10515600" cy="546783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D2122-17B4-4E77-8BBD-2458996A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85" y="709127"/>
            <a:ext cx="7886700" cy="3209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A1A37-63E5-47F2-8B02-9DDB09A9D331}"/>
              </a:ext>
            </a:extLst>
          </p:cNvPr>
          <p:cNvSpPr txBox="1"/>
          <p:nvPr/>
        </p:nvSpPr>
        <p:spPr>
          <a:xfrm>
            <a:off x="838200" y="3443045"/>
            <a:ext cx="10349204" cy="300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1915" indent="344170" algn="just">
              <a:lnSpc>
                <a:spcPts val="1380"/>
              </a:lnSpc>
            </a:pPr>
            <a:r>
              <a:rPr lang="en-IN" sz="1800" b="1" spc="-5" dirty="0">
                <a:latin typeface="Times New Roman"/>
                <a:cs typeface="Times New Roman"/>
              </a:rPr>
              <a:t>Tie–line</a:t>
            </a:r>
            <a:r>
              <a:rPr lang="en-IN" sz="1800" b="1" spc="-2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bias</a:t>
            </a:r>
            <a:r>
              <a:rPr lang="en-IN" sz="1800" b="1" spc="-1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control</a:t>
            </a:r>
            <a:r>
              <a:rPr lang="en-IN" sz="1800" spc="-5" dirty="0">
                <a:latin typeface="Times New Roman"/>
                <a:cs typeface="Times New Roman"/>
              </a:rPr>
              <a:t>:</a:t>
            </a:r>
            <a:r>
              <a:rPr lang="en-US" sz="1800" spc="-10" dirty="0">
                <a:latin typeface="Times New Roman"/>
                <a:cs typeface="Times New Roman"/>
              </a:rPr>
              <a:t>If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areas </a:t>
            </a:r>
            <a:r>
              <a:rPr lang="en-US" sz="1800" dirty="0">
                <a:latin typeface="Times New Roman"/>
                <a:cs typeface="Times New Roman"/>
              </a:rPr>
              <a:t>are equipped only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primary </a:t>
            </a:r>
            <a:r>
              <a:rPr lang="en-US" sz="1800" spc="-5" dirty="0">
                <a:latin typeface="Times New Roman"/>
                <a:cs typeface="Times New Roman"/>
              </a:rPr>
              <a:t>control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ALFC,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change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dirty="0">
                <a:latin typeface="Times New Roman"/>
                <a:cs typeface="Times New Roman"/>
              </a:rPr>
              <a:t>in one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 met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with change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generation </a:t>
            </a:r>
            <a:r>
              <a:rPr lang="en-US" sz="1800" dirty="0">
                <a:latin typeface="Times New Roman"/>
                <a:cs typeface="Times New Roman"/>
              </a:rPr>
              <a:t>in both </a:t>
            </a:r>
            <a:r>
              <a:rPr lang="en-US" sz="1800" spc="-5" dirty="0">
                <a:latin typeface="Times New Roman"/>
                <a:cs typeface="Times New Roman"/>
              </a:rPr>
              <a:t>areas, change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tie–line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change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Hence,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supplementary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necessary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245745">
              <a:lnSpc>
                <a:spcPts val="1410"/>
              </a:lnSpc>
              <a:spcBef>
                <a:spcPts val="5"/>
              </a:spcBef>
            </a:pP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nominal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value</a:t>
            </a:r>
            <a:endParaRPr lang="en-US" sz="1800" dirty="0">
              <a:latin typeface="Times New Roman"/>
              <a:cs typeface="Times New Roman"/>
            </a:endParaRPr>
          </a:p>
          <a:p>
            <a:pPr marL="247015" marR="1468755" indent="-1905">
              <a:lnSpc>
                <a:spcPts val="1380"/>
              </a:lnSpc>
              <a:spcBef>
                <a:spcPts val="6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Maintain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interchange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</a:t>
            </a:r>
            <a:r>
              <a:rPr lang="en-US" sz="1800" dirty="0">
                <a:latin typeface="Times New Roman"/>
                <a:cs typeface="Times New Roman"/>
              </a:rPr>
              <a:t> areas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scheduled</a:t>
            </a:r>
            <a:r>
              <a:rPr lang="en-US" sz="1800" dirty="0">
                <a:latin typeface="Times New Roman"/>
                <a:cs typeface="Times New Roman"/>
              </a:rPr>
              <a:t> values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Let</a:t>
            </a:r>
            <a:r>
              <a:rPr lang="en-US" sz="1800" spc="-5" dirty="0">
                <a:latin typeface="Times New Roman"/>
                <a:cs typeface="Times New Roman"/>
              </a:rPr>
              <a:t> each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 absorb</a:t>
            </a:r>
            <a:r>
              <a:rPr lang="en-US" sz="1800" dirty="0">
                <a:latin typeface="Times New Roman"/>
                <a:cs typeface="Times New Roman"/>
              </a:rPr>
              <a:t> its</a:t>
            </a:r>
            <a:r>
              <a:rPr lang="en-US" sz="1800" spc="-5" dirty="0">
                <a:latin typeface="Times New Roman"/>
                <a:cs typeface="Times New Roman"/>
              </a:rPr>
              <a:t> own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Times New Roman"/>
              <a:cs typeface="Times New Roman"/>
            </a:endParaRPr>
          </a:p>
          <a:p>
            <a:pPr marL="88900" marR="79375" indent="342900" algn="just">
              <a:lnSpc>
                <a:spcPts val="1380"/>
              </a:lnSpc>
            </a:pPr>
            <a:r>
              <a:rPr lang="en-US" sz="1800" spc="-5" dirty="0">
                <a:latin typeface="Times New Roman"/>
                <a:cs typeface="Times New Roman"/>
              </a:rPr>
              <a:t>Hence,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supplementary control should </a:t>
            </a:r>
            <a:r>
              <a:rPr lang="en-US" sz="1800" dirty="0">
                <a:latin typeface="Times New Roman"/>
                <a:cs typeface="Times New Roman"/>
              </a:rPr>
              <a:t>act only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areas where </a:t>
            </a:r>
            <a:r>
              <a:rPr lang="en-US" sz="1800" dirty="0">
                <a:latin typeface="Times New Roman"/>
                <a:cs typeface="Times New Roman"/>
              </a:rPr>
              <a:t>there is a change 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load.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achieve this,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control signal should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made </a:t>
            </a:r>
            <a:r>
              <a:rPr lang="en-US" sz="1800" dirty="0">
                <a:latin typeface="Times New Roman"/>
                <a:cs typeface="Times New Roman"/>
              </a:rPr>
              <a:t>up of the </a:t>
            </a:r>
            <a:r>
              <a:rPr lang="en-US" sz="1800" spc="-5" dirty="0">
                <a:latin typeface="Times New Roman"/>
                <a:cs typeface="Times New Roman"/>
              </a:rPr>
              <a:t>tie–line flow deviation </a:t>
            </a:r>
            <a:r>
              <a:rPr lang="en-US" sz="1800" dirty="0">
                <a:latin typeface="Times New Roman"/>
                <a:cs typeface="Times New Roman"/>
              </a:rPr>
              <a:t>plus 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signal proportional </a:t>
            </a:r>
            <a:r>
              <a:rPr lang="en-US" sz="1800" dirty="0">
                <a:latin typeface="Times New Roman"/>
                <a:cs typeface="Times New Roman"/>
              </a:rPr>
              <a:t>to the frequency </a:t>
            </a:r>
            <a:r>
              <a:rPr lang="en-US" sz="1800" spc="-5" dirty="0">
                <a:latin typeface="Times New Roman"/>
                <a:cs typeface="Times New Roman"/>
              </a:rPr>
              <a:t>deviation.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suitable proportional weight for </a:t>
            </a:r>
            <a:r>
              <a:rPr lang="en-US" sz="1800" dirty="0">
                <a:latin typeface="Times New Roman"/>
                <a:cs typeface="Times New Roman"/>
              </a:rPr>
              <a:t>the frequency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deviation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frequency </a:t>
            </a:r>
            <a:r>
              <a:rPr lang="en-US" sz="1800" dirty="0">
                <a:latin typeface="Times New Roman"/>
                <a:cs typeface="Times New Roman"/>
              </a:rPr>
              <a:t>– </a:t>
            </a:r>
            <a:r>
              <a:rPr lang="en-US" sz="1800" spc="-5" dirty="0">
                <a:latin typeface="Times New Roman"/>
                <a:cs typeface="Times New Roman"/>
              </a:rPr>
              <a:t>response characteristic </a:t>
            </a:r>
            <a:r>
              <a:rPr lang="en-US" sz="1800" dirty="0">
                <a:latin typeface="Times New Roman"/>
                <a:cs typeface="Times New Roman"/>
              </a:rPr>
              <a:t>β. This is the </a:t>
            </a:r>
            <a:r>
              <a:rPr lang="en-US" sz="1800" spc="-5" dirty="0">
                <a:latin typeface="Times New Roman"/>
                <a:cs typeface="Times New Roman"/>
              </a:rPr>
              <a:t>reason </a:t>
            </a:r>
            <a:r>
              <a:rPr lang="en-US" sz="1800" dirty="0">
                <a:latin typeface="Times New Roman"/>
                <a:cs typeface="Times New Roman"/>
              </a:rPr>
              <a:t>why β is </a:t>
            </a:r>
            <a:r>
              <a:rPr lang="en-US" sz="1800" spc="-5" dirty="0">
                <a:latin typeface="Times New Roman"/>
                <a:cs typeface="Times New Roman"/>
              </a:rPr>
              <a:t>also called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 </a:t>
            </a:r>
            <a:r>
              <a:rPr lang="en-US" sz="1800" spc="-5" dirty="0">
                <a:latin typeface="Times New Roman"/>
                <a:cs typeface="Times New Roman"/>
              </a:rPr>
              <a:t>bias factor.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control signal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called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area control error (ACE).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two area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  <a:spcBef>
                <a:spcPts val="1015"/>
              </a:spcBef>
            </a:pPr>
            <a:endParaRPr lang="en-IN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873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96DA-6E2C-4662-A797-6750C355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B23BE-51E4-4FB1-A412-B7D0F1ADB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47" y="879897"/>
            <a:ext cx="8020050" cy="3390900"/>
          </a:xfr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12B96BDD-0B7B-4366-BEAD-DC9B322E9C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5082" y="3781521"/>
            <a:ext cx="4640580" cy="30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6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CB7F-CBFB-43DF-A920-52D834D2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80"/>
            <a:ext cx="10515600" cy="1390262"/>
          </a:xfrm>
        </p:spPr>
        <p:txBody>
          <a:bodyPr>
            <a:normAutofit fontScale="90000"/>
          </a:bodyPr>
          <a:lstStyle/>
          <a:p>
            <a:pPr marL="105410">
              <a:lnSpc>
                <a:spcPct val="100000"/>
              </a:lnSpc>
              <a:spcBef>
                <a:spcPts val="95"/>
              </a:spcBef>
            </a:pP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UNIT-IV</a:t>
            </a:r>
            <a:b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AUTOMATIC</a:t>
            </a:r>
            <a:r>
              <a:rPr lang="en-IN"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VOLTAGE</a:t>
            </a:r>
            <a:r>
              <a:rPr lang="en-IN"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b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Schematic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diagram</a:t>
            </a:r>
            <a:r>
              <a:rPr lang="en-US"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block</a:t>
            </a:r>
            <a:r>
              <a:rPr lang="en-US"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diagram</a:t>
            </a:r>
            <a:r>
              <a:rPr lang="en-US"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</a:t>
            </a:r>
            <a:br>
              <a:rPr lang="en-US"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br>
              <a:rPr lang="en-US" sz="72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E941-F21E-44D4-A854-4142E4B6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84"/>
            <a:ext cx="10515600" cy="4749379"/>
          </a:xfrm>
        </p:spPr>
        <p:txBody>
          <a:bodyPr>
            <a:normAutofit/>
          </a:bodyPr>
          <a:lstStyle/>
          <a:p>
            <a:pPr marL="12700" marR="12700">
              <a:lnSpc>
                <a:spcPct val="110200"/>
              </a:lnSpc>
              <a:spcBef>
                <a:spcPts val="969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voltage</a:t>
            </a:r>
            <a:r>
              <a:rPr lang="en-US" sz="1800" dirty="0">
                <a:latin typeface="Times New Roman"/>
                <a:cs typeface="Times New Roman"/>
              </a:rPr>
              <a:t> of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generator is </a:t>
            </a:r>
            <a:r>
              <a:rPr lang="en-US" sz="1800" spc="-5" dirty="0">
                <a:latin typeface="Times New Roman"/>
                <a:cs typeface="Times New Roman"/>
              </a:rPr>
              <a:t>proportional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dirty="0">
                <a:latin typeface="Times New Roman"/>
                <a:cs typeface="Times New Roman"/>
              </a:rPr>
              <a:t> (flux) of the </a:t>
            </a:r>
            <a:r>
              <a:rPr lang="en-US" sz="1800" spc="-5" dirty="0">
                <a:latin typeface="Times New Roman"/>
                <a:cs typeface="Times New Roman"/>
              </a:rPr>
              <a:t>generator. 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speed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constant,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used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voltage.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Therefore,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also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called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automatic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regulator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(AVR).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alternators,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excitation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provided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device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(another</a:t>
            </a:r>
            <a:r>
              <a:rPr lang="en-US" sz="1800" dirty="0">
                <a:latin typeface="Times New Roman"/>
                <a:cs typeface="Times New Roman"/>
              </a:rPr>
              <a:t> machine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device)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called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exciter.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For a </a:t>
            </a:r>
            <a:r>
              <a:rPr lang="en-US" sz="1800" spc="-5" dirty="0">
                <a:latin typeface="Times New Roman"/>
                <a:cs typeface="Times New Roman"/>
              </a:rPr>
              <a:t>large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alternator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exciter</a:t>
            </a:r>
            <a:r>
              <a:rPr lang="en-US" sz="1800" dirty="0">
                <a:latin typeface="Times New Roman"/>
                <a:cs typeface="Times New Roman"/>
              </a:rPr>
              <a:t> may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supply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large as</a:t>
            </a:r>
            <a:r>
              <a:rPr lang="en-US" sz="1800" dirty="0">
                <a:latin typeface="Times New Roman"/>
                <a:cs typeface="Times New Roman"/>
              </a:rPr>
              <a:t> 6500A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500V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hence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exciter </a:t>
            </a:r>
            <a:r>
              <a:rPr lang="en-US" sz="1800" dirty="0">
                <a:latin typeface="Times New Roman"/>
                <a:cs typeface="Times New Roman"/>
              </a:rPr>
              <a:t>is a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fairly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large machine.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Depending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way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dc </a:t>
            </a:r>
            <a:r>
              <a:rPr lang="en-US" sz="1800" spc="-5" dirty="0">
                <a:latin typeface="Times New Roman"/>
                <a:cs typeface="Times New Roman"/>
              </a:rPr>
              <a:t>supply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winding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alternator (which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on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rotor),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exciters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 classified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as: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spc="-5" dirty="0">
                <a:latin typeface="Times New Roman"/>
                <a:cs typeface="Times New Roman"/>
              </a:rPr>
              <a:t> DC</a:t>
            </a:r>
            <a:r>
              <a:rPr lang="en-US" sz="1800" dirty="0">
                <a:latin typeface="Times New Roman"/>
                <a:cs typeface="Times New Roman"/>
              </a:rPr>
              <a:t> Exciters; ii)</a:t>
            </a:r>
            <a:r>
              <a:rPr lang="en-US" sz="1800" spc="-5" dirty="0">
                <a:latin typeface="Times New Roman"/>
                <a:cs typeface="Times New Roman"/>
              </a:rPr>
              <a:t> AC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Exciters;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iii)</a:t>
            </a:r>
            <a:r>
              <a:rPr lang="en-US" sz="1800" spc="-5" dirty="0">
                <a:latin typeface="Times New Roman"/>
                <a:cs typeface="Times New Roman"/>
              </a:rPr>
              <a:t> Static Exciters.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1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Accordingly,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several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standard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block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diagrams</a:t>
            </a:r>
            <a:r>
              <a:rPr lang="en-US" sz="1800" dirty="0">
                <a:latin typeface="Times New Roman"/>
                <a:cs typeface="Times New Roman"/>
              </a:rPr>
              <a:t> are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developed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IEEE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working </a:t>
            </a:r>
            <a:r>
              <a:rPr lang="en-US" sz="1800" spc="-5" dirty="0">
                <a:latin typeface="Times New Roman"/>
                <a:cs typeface="Times New Roman"/>
              </a:rPr>
              <a:t>group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represent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schematic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Fig</a:t>
            </a:r>
            <a:endParaRPr lang="en-IN" sz="1800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7D5C2DA-A64D-4256-8666-776ABC455C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786" y="4289702"/>
            <a:ext cx="5945123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8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E5C4-619E-4496-8E48-9554E8EB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EC85-5E58-4A8F-878B-D4A23CED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176"/>
            <a:ext cx="10515600" cy="5635787"/>
          </a:xfrm>
        </p:spPr>
        <p:txBody>
          <a:bodyPr/>
          <a:lstStyle/>
          <a:p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simplified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block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diagram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29B50E2-B540-406A-80B4-D4F251B8AF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8182" y="1008795"/>
            <a:ext cx="5945123" cy="2010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EABFA-5D02-4124-9E2F-2BD94819B055}"/>
              </a:ext>
            </a:extLst>
          </p:cNvPr>
          <p:cNvSpPr txBox="1"/>
          <p:nvPr/>
        </p:nvSpPr>
        <p:spPr>
          <a:xfrm>
            <a:off x="838200" y="3094107"/>
            <a:ext cx="10899710" cy="255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1280" algn="just">
              <a:lnSpc>
                <a:spcPct val="110200"/>
              </a:lnSpc>
              <a:spcBef>
                <a:spcPts val="95"/>
              </a:spcBef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generator terminal voltage V</a:t>
            </a:r>
            <a:r>
              <a:rPr lang="en-US" sz="1800" spc="-7" baseline="-10416" dirty="0">
                <a:latin typeface="Times New Roman"/>
                <a:cs typeface="Times New Roman"/>
              </a:rPr>
              <a:t>t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compared </a:t>
            </a:r>
            <a:r>
              <a:rPr lang="en-US" sz="1800" dirty="0">
                <a:latin typeface="Times New Roman"/>
                <a:cs typeface="Times New Roman"/>
              </a:rPr>
              <a:t>with a </a:t>
            </a:r>
            <a:r>
              <a:rPr lang="en-US" sz="1800" spc="-5" dirty="0">
                <a:latin typeface="Times New Roman"/>
                <a:cs typeface="Times New Roman"/>
              </a:rPr>
              <a:t>voltage reference </a:t>
            </a:r>
            <a:r>
              <a:rPr lang="en-US" sz="1800" spc="-5" dirty="0" err="1">
                <a:latin typeface="Times New Roman"/>
                <a:cs typeface="Times New Roman"/>
              </a:rPr>
              <a:t>V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ref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obtain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 signal ∆V.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signal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applied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voltage regulator shown as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block with transfer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function K</a:t>
            </a:r>
            <a:r>
              <a:rPr lang="en-US" sz="1800" spc="-7" baseline="-10416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/(1+T</a:t>
            </a:r>
            <a:r>
              <a:rPr lang="en-US" sz="1800" spc="-7" baseline="-10416" dirty="0">
                <a:latin typeface="Times New Roman"/>
                <a:cs typeface="Times New Roman"/>
              </a:rPr>
              <a:t>As</a:t>
            </a:r>
            <a:r>
              <a:rPr lang="en-US" sz="1800" spc="-5" dirty="0">
                <a:latin typeface="Times New Roman"/>
                <a:cs typeface="Times New Roman"/>
              </a:rPr>
              <a:t>). </a:t>
            </a:r>
            <a:r>
              <a:rPr lang="en-US" sz="1800" dirty="0">
                <a:latin typeface="Times New Roman"/>
                <a:cs typeface="Times New Roman"/>
              </a:rPr>
              <a:t>The output of the </a:t>
            </a:r>
            <a:r>
              <a:rPr lang="en-US" sz="1800" spc="-5" dirty="0">
                <a:latin typeface="Times New Roman"/>
                <a:cs typeface="Times New Roman"/>
              </a:rPr>
              <a:t>regulator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then applied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exciter shown with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block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transfer function </a:t>
            </a:r>
            <a:r>
              <a:rPr lang="en-US" sz="1800" spc="-5" dirty="0" err="1">
                <a:latin typeface="Times New Roman"/>
                <a:cs typeface="Times New Roman"/>
              </a:rPr>
              <a:t>K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e</a:t>
            </a:r>
            <a:r>
              <a:rPr lang="en-US" sz="1800" spc="-5" dirty="0">
                <a:latin typeface="Times New Roman"/>
                <a:cs typeface="Times New Roman"/>
              </a:rPr>
              <a:t>/(1+T</a:t>
            </a:r>
            <a:r>
              <a:rPr lang="en-US" sz="1800" spc="-7" baseline="-10416" dirty="0">
                <a:latin typeface="Times New Roman"/>
                <a:cs typeface="Times New Roman"/>
              </a:rPr>
              <a:t>es</a:t>
            </a:r>
            <a:r>
              <a:rPr lang="en-US" sz="1800" spc="-5" dirty="0">
                <a:latin typeface="Times New Roman"/>
                <a:cs typeface="Times New Roman"/>
              </a:rPr>
              <a:t>). </a:t>
            </a:r>
            <a:r>
              <a:rPr lang="en-US" sz="1800" dirty="0">
                <a:latin typeface="Times New Roman"/>
                <a:cs typeface="Times New Roman"/>
              </a:rPr>
              <a:t>The output of the </a:t>
            </a:r>
            <a:r>
              <a:rPr lang="en-US" sz="1800" spc="-5" dirty="0">
                <a:latin typeface="Times New Roman"/>
                <a:cs typeface="Times New Roman"/>
              </a:rPr>
              <a:t>exciter </a:t>
            </a:r>
            <a:r>
              <a:rPr lang="en-US" sz="1800" spc="-5" dirty="0" err="1">
                <a:latin typeface="Times New Roman"/>
                <a:cs typeface="Times New Roman"/>
              </a:rPr>
              <a:t>E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fd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then applied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field winding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 adjusts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generator terminal voltage.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generator field </a:t>
            </a:r>
            <a:r>
              <a:rPr lang="en-US" sz="1800" dirty="0">
                <a:latin typeface="Times New Roman"/>
                <a:cs typeface="Times New Roman"/>
              </a:rPr>
              <a:t>can be </a:t>
            </a:r>
            <a:r>
              <a:rPr lang="en-US" sz="1800" spc="-5" dirty="0">
                <a:latin typeface="Times New Roman"/>
                <a:cs typeface="Times New Roman"/>
              </a:rPr>
              <a:t>represented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block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transfer function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</a:t>
            </a:r>
            <a:r>
              <a:rPr lang="en-US" sz="1800" spc="-7" baseline="-10416" dirty="0">
                <a:latin typeface="Times New Roman"/>
                <a:cs typeface="Times New Roman"/>
              </a:rPr>
              <a:t>F</a:t>
            </a:r>
            <a:r>
              <a:rPr lang="en-US" sz="1800" spc="-5" dirty="0">
                <a:latin typeface="Times New Roman"/>
                <a:cs typeface="Times New Roman"/>
              </a:rPr>
              <a:t>/(1+sT</a:t>
            </a:r>
            <a:r>
              <a:rPr lang="en-US" sz="1800" spc="-7" baseline="-10416" dirty="0">
                <a:latin typeface="Times New Roman"/>
                <a:cs typeface="Times New Roman"/>
              </a:rPr>
              <a:t>F</a:t>
            </a:r>
            <a:r>
              <a:rPr lang="en-US" sz="1800" spc="-5" dirty="0">
                <a:latin typeface="Times New Roman"/>
                <a:cs typeface="Times New Roman"/>
              </a:rPr>
              <a:t>).</a:t>
            </a:r>
          </a:p>
          <a:p>
            <a:pPr marL="88900" marR="81280" algn="just">
              <a:lnSpc>
                <a:spcPct val="110200"/>
              </a:lnSpc>
              <a:spcBef>
                <a:spcPts val="95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transfer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function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</a:p>
          <a:p>
            <a:pPr marL="88900" marR="81280" algn="just">
              <a:lnSpc>
                <a:spcPct val="110200"/>
              </a:lnSpc>
              <a:spcBef>
                <a:spcPts val="95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16E3A543-67BE-4AA8-8EC0-024151EDC4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8258" y="4739453"/>
            <a:ext cx="1366681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6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D63D-AC12-4244-95A0-0418798F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DIFFERENT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OF</a:t>
            </a:r>
            <a:r>
              <a:rPr lang="en-US" sz="2400" b="1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EXCITATION</a:t>
            </a:r>
            <a:r>
              <a:rPr lang="en-US" sz="2400" b="1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SYSTEMS</a:t>
            </a:r>
            <a:r>
              <a:rPr lang="en-US" sz="2400" b="1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THEIR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CONTROLLERS-</a:t>
            </a:r>
            <a:br>
              <a:rPr lang="en-US" sz="44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7583-100D-4478-A263-D31F56734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017036"/>
            <a:ext cx="11290041" cy="5719665"/>
          </a:xfrm>
        </p:spPr>
        <p:txBody>
          <a:bodyPr/>
          <a:lstStyle/>
          <a:p>
            <a:pPr marL="152400" marR="120650" algn="just">
              <a:lnSpc>
                <a:spcPct val="110200"/>
              </a:lnSpc>
              <a:spcBef>
                <a:spcPts val="980"/>
              </a:spcBef>
            </a:pP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basic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function </a:t>
            </a:r>
            <a:r>
              <a:rPr lang="en-US" sz="1800" dirty="0">
                <a:latin typeface="Times New Roman"/>
                <a:cs typeface="Times New Roman"/>
              </a:rPr>
              <a:t>o f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25" dirty="0">
                <a:latin typeface="Times New Roman"/>
                <a:cs typeface="Times New Roman"/>
              </a:rPr>
              <a:t>excitation </a:t>
            </a:r>
            <a:r>
              <a:rPr lang="en-US" sz="1800" spc="-10" dirty="0">
                <a:latin typeface="Times New Roman"/>
                <a:cs typeface="Times New Roman"/>
              </a:rPr>
              <a:t>system </a:t>
            </a:r>
            <a:r>
              <a:rPr lang="en-US" sz="1800" spc="35" dirty="0">
                <a:latin typeface="Times New Roman"/>
                <a:cs typeface="Times New Roman"/>
              </a:rPr>
              <a:t>is 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provide 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105" dirty="0" err="1">
                <a:latin typeface="Times New Roman"/>
                <a:cs typeface="Times New Roman"/>
              </a:rPr>
              <a:t>ece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spc="80" dirty="0">
                <a:latin typeface="Times New Roman"/>
                <a:cs typeface="Times New Roman"/>
              </a:rPr>
              <a:t>ss </a:t>
            </a:r>
            <a:r>
              <a:rPr lang="en-US" sz="1800" spc="105" dirty="0" err="1">
                <a:latin typeface="Times New Roman"/>
                <a:cs typeface="Times New Roman"/>
              </a:rPr>
              <a:t>ary</a:t>
            </a:r>
            <a:r>
              <a:rPr lang="en-US" sz="1800" spc="105" dirty="0">
                <a:latin typeface="Times New Roman"/>
                <a:cs typeface="Times New Roman"/>
              </a:rPr>
              <a:t>  </a:t>
            </a:r>
            <a:r>
              <a:rPr lang="en-US" sz="1800" dirty="0">
                <a:latin typeface="Times New Roman"/>
                <a:cs typeface="Times New Roman"/>
              </a:rPr>
              <a:t>direct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Times New Roman"/>
                <a:cs typeface="Times New Roman"/>
              </a:rPr>
              <a:t>current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winding of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35" dirty="0">
                <a:latin typeface="Times New Roman"/>
                <a:cs typeface="Times New Roman"/>
              </a:rPr>
              <a:t>synchronous </a:t>
            </a:r>
            <a:r>
              <a:rPr lang="en-US" sz="1800" spc="25" dirty="0">
                <a:latin typeface="Times New Roman"/>
                <a:cs typeface="Times New Roman"/>
              </a:rPr>
              <a:t>generator.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dirty="0">
                <a:latin typeface="Times New Roman"/>
                <a:cs typeface="Times New Roman"/>
              </a:rPr>
              <a:t> system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must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2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able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Times New Roman"/>
                <a:cs typeface="Times New Roman"/>
              </a:rPr>
              <a:t>automatically  </a:t>
            </a:r>
            <a:r>
              <a:rPr lang="en-US" sz="1800" spc="-5" dirty="0">
                <a:latin typeface="Times New Roman"/>
                <a:cs typeface="Times New Roman"/>
              </a:rPr>
              <a:t>adjust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current   to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maintain   </a:t>
            </a:r>
            <a:r>
              <a:rPr lang="en-US" sz="1800" spc="-10" dirty="0">
                <a:latin typeface="Times New Roman"/>
                <a:cs typeface="Times New Roman"/>
              </a:rPr>
              <a:t>the</a:t>
            </a:r>
            <a:r>
              <a:rPr lang="en-US" sz="1800" spc="2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spc="585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Times New Roman"/>
                <a:cs typeface="Times New Roman"/>
              </a:rPr>
              <a:t>terminal </a:t>
            </a:r>
            <a:r>
              <a:rPr lang="en-US" sz="1800" spc="25" dirty="0">
                <a:latin typeface="Times New Roman"/>
                <a:cs typeface="Times New Roman"/>
              </a:rPr>
              <a:t>voltage.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obtained </a:t>
            </a:r>
            <a:r>
              <a:rPr lang="en-US" sz="1800" spc="65" dirty="0">
                <a:latin typeface="Times New Roman"/>
                <a:cs typeface="Times New Roman"/>
              </a:rPr>
              <a:t>from 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separate </a:t>
            </a:r>
            <a:r>
              <a:rPr lang="en-US" sz="1800" spc="35" dirty="0">
                <a:latin typeface="Times New Roman"/>
                <a:cs typeface="Times New Roman"/>
              </a:rPr>
              <a:t>source  </a:t>
            </a:r>
            <a:r>
              <a:rPr lang="en-US" sz="1800" spc="-5" dirty="0">
                <a:latin typeface="Times New Roman"/>
                <a:cs typeface="Times New Roman"/>
              </a:rPr>
              <a:t>called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25" dirty="0">
                <a:latin typeface="Times New Roman"/>
                <a:cs typeface="Times New Roman"/>
              </a:rPr>
              <a:t>exciter.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25" dirty="0">
                <a:latin typeface="Times New Roman"/>
                <a:cs typeface="Times New Roman"/>
              </a:rPr>
              <a:t>excitation 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35" dirty="0">
                <a:latin typeface="Times New Roman"/>
                <a:cs typeface="Times New Roman"/>
              </a:rPr>
              <a:t>s</a:t>
            </a:r>
            <a:r>
              <a:rPr lang="en-US" sz="1800" spc="-75" dirty="0">
                <a:latin typeface="Times New Roman"/>
                <a:cs typeface="Times New Roman"/>
              </a:rPr>
              <a:t>y</a:t>
            </a:r>
            <a:r>
              <a:rPr lang="en-US" sz="1800" spc="-5" dirty="0">
                <a:latin typeface="Times New Roman"/>
                <a:cs typeface="Times New Roman"/>
              </a:rPr>
              <a:t>s</a:t>
            </a:r>
            <a:r>
              <a:rPr lang="en-US" sz="1800" spc="10" dirty="0">
                <a:latin typeface="Times New Roman"/>
                <a:cs typeface="Times New Roman"/>
              </a:rPr>
              <a:t>t</a:t>
            </a:r>
            <a:r>
              <a:rPr lang="en-US" sz="1800" spc="5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Times New Roman"/>
                <a:cs typeface="Times New Roman"/>
              </a:rPr>
              <a:t>ms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</a:t>
            </a:r>
            <a:r>
              <a:rPr lang="en-US" sz="1800" spc="-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</a:t>
            </a:r>
            <a:r>
              <a:rPr lang="en-US" sz="1800" spc="-1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  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</a:t>
            </a: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spc="10" dirty="0">
                <a:latin typeface="Times New Roman"/>
                <a:cs typeface="Times New Roman"/>
              </a:rPr>
              <a:t>k</a:t>
            </a:r>
            <a:r>
              <a:rPr lang="en-US" sz="1800" spc="-5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Times New Roman"/>
                <a:cs typeface="Times New Roman"/>
              </a:rPr>
              <a:t>n  </a:t>
            </a:r>
            <a:r>
              <a:rPr lang="en-US" sz="1800" spc="-8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m</a:t>
            </a: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spc="35" dirty="0">
                <a:latin typeface="Times New Roman"/>
                <a:cs typeface="Times New Roman"/>
              </a:rPr>
              <a:t>n</a:t>
            </a:r>
            <a:r>
              <a:rPr lang="en-US" sz="1800" dirty="0">
                <a:latin typeface="Times New Roman"/>
                <a:cs typeface="Times New Roman"/>
              </a:rPr>
              <a:t>y  </a:t>
            </a:r>
            <a:r>
              <a:rPr lang="en-US" sz="1800" spc="-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</a:t>
            </a:r>
            <a:r>
              <a:rPr lang="en-US" sz="1800" dirty="0">
                <a:latin typeface="Times New Roman"/>
                <a:cs typeface="Times New Roman"/>
              </a:rPr>
              <a:t>o</a:t>
            </a:r>
            <a:r>
              <a:rPr lang="en-US" sz="1800" spc="-5" dirty="0">
                <a:latin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cs typeface="Times New Roman"/>
              </a:rPr>
              <a:t>ms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20" dirty="0">
                <a:latin typeface="Times New Roman"/>
                <a:cs typeface="Times New Roman"/>
              </a:rPr>
              <a:t>ov</a:t>
            </a:r>
            <a:r>
              <a:rPr lang="en-US" sz="1800" spc="15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Times New Roman"/>
                <a:cs typeface="Times New Roman"/>
              </a:rPr>
              <a:t>r  </a:t>
            </a:r>
            <a:r>
              <a:rPr lang="en-US" sz="1800" spc="-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60" dirty="0">
                <a:latin typeface="Times New Roman"/>
                <a:cs typeface="Times New Roman"/>
              </a:rPr>
              <a:t>y</a:t>
            </a:r>
            <a:r>
              <a:rPr lang="en-US" sz="1800" spc="5" dirty="0">
                <a:latin typeface="Times New Roman"/>
                <a:cs typeface="Times New Roman"/>
              </a:rPr>
              <a:t>e</a:t>
            </a:r>
            <a:r>
              <a:rPr lang="en-US" sz="1800" spc="-5" dirty="0">
                <a:latin typeface="Times New Roman"/>
                <a:cs typeface="Times New Roman"/>
              </a:rPr>
              <a:t>ar</a:t>
            </a:r>
            <a:r>
              <a:rPr lang="en-US" sz="1800" dirty="0">
                <a:latin typeface="Times New Roman"/>
                <a:cs typeface="Times New Roman"/>
              </a:rPr>
              <a:t>s  </a:t>
            </a:r>
            <a:r>
              <a:rPr lang="en-US" sz="1800" spc="-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</a:t>
            </a:r>
            <a:r>
              <a:rPr lang="en-US" sz="1800" spc="-5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Times New Roman"/>
                <a:cs typeface="Times New Roman"/>
              </a:rPr>
              <a:t>ir  </a:t>
            </a:r>
            <a:r>
              <a:rPr lang="en-US" sz="1800" spc="-105" dirty="0">
                <a:latin typeface="Times New Roman"/>
                <a:cs typeface="Times New Roman"/>
              </a:rPr>
              <a:t> </a:t>
            </a:r>
            <a:r>
              <a:rPr lang="en-US" sz="1800" spc="40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Times New Roman"/>
                <a:cs typeface="Times New Roman"/>
              </a:rPr>
              <a:t>v</a:t>
            </a:r>
            <a:r>
              <a:rPr lang="en-US" sz="1800" spc="30" dirty="0">
                <a:latin typeface="Times New Roman"/>
                <a:cs typeface="Times New Roman"/>
              </a:rPr>
              <a:t>olution.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Times New Roman"/>
                <a:cs typeface="Times New Roman"/>
              </a:rPr>
              <a:t>f</a:t>
            </a:r>
            <a:r>
              <a:rPr lang="en-US" sz="1800" spc="20" dirty="0">
                <a:latin typeface="Times New Roman"/>
                <a:cs typeface="Times New Roman"/>
              </a:rPr>
              <a:t>oll</a:t>
            </a:r>
            <a:r>
              <a:rPr lang="en-US" sz="1800" spc="10" dirty="0">
                <a:latin typeface="Times New Roman"/>
                <a:cs typeface="Times New Roman"/>
              </a:rPr>
              <a:t>o</a:t>
            </a:r>
            <a:r>
              <a:rPr lang="en-US" sz="1800" spc="75" dirty="0">
                <a:latin typeface="Times New Roman"/>
                <a:cs typeface="Times New Roman"/>
              </a:rPr>
              <a:t>w</a:t>
            </a:r>
            <a:r>
              <a:rPr lang="en-US" sz="1800" spc="20" dirty="0">
                <a:latin typeface="Times New Roman"/>
                <a:cs typeface="Times New Roman"/>
              </a:rPr>
              <a:t>i</a:t>
            </a:r>
            <a:r>
              <a:rPr lang="en-US" sz="1800" spc="45" dirty="0">
                <a:latin typeface="Times New Roman"/>
                <a:cs typeface="Times New Roman"/>
              </a:rPr>
              <a:t>n</a:t>
            </a:r>
            <a:r>
              <a:rPr lang="en-US" sz="1800" spc="30" dirty="0">
                <a:latin typeface="Times New Roman"/>
                <a:cs typeface="Times New Roman"/>
              </a:rPr>
              <a:t>g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cs typeface="Times New Roman"/>
              </a:rPr>
              <a:t>e  the</a:t>
            </a:r>
            <a:r>
              <a:rPr lang="en-US" sz="1800" spc="1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different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25" dirty="0">
                <a:latin typeface="Times New Roman"/>
                <a:cs typeface="Times New Roman"/>
              </a:rPr>
              <a:t>types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spc="25" dirty="0">
                <a:latin typeface="Times New Roman"/>
                <a:cs typeface="Times New Roman"/>
              </a:rPr>
              <a:t>excitation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Times New Roman"/>
                <a:cs typeface="Times New Roman"/>
              </a:rPr>
              <a:t>systems.</a:t>
            </a:r>
            <a:endParaRPr lang="en-US" sz="1800" dirty="0">
              <a:latin typeface="Times New Roman"/>
              <a:cs typeface="Times New Roman"/>
            </a:endParaRPr>
          </a:p>
          <a:p>
            <a:pPr marL="591820" lvl="3" indent="-228600">
              <a:lnSpc>
                <a:spcPct val="100000"/>
              </a:lnSpc>
              <a:spcBef>
                <a:spcPts val="1150"/>
              </a:spcBef>
              <a:buAutoNum type="alphaLcPeriod"/>
              <a:tabLst>
                <a:tab pos="5918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DC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excitation</a:t>
            </a:r>
            <a:r>
              <a:rPr lang="en-US" spc="-10" dirty="0">
                <a:latin typeface="Times New Roman"/>
                <a:cs typeface="Times New Roman"/>
              </a:rPr>
              <a:t> systems</a:t>
            </a:r>
            <a:endParaRPr lang="en-US" dirty="0">
              <a:latin typeface="Times New Roman"/>
              <a:cs typeface="Times New Roman"/>
            </a:endParaRPr>
          </a:p>
          <a:p>
            <a:pPr marL="591820" lvl="3" indent="-228600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5918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AC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excitation</a:t>
            </a:r>
            <a:r>
              <a:rPr lang="en-US" spc="-10" dirty="0">
                <a:latin typeface="Times New Roman"/>
                <a:cs typeface="Times New Roman"/>
              </a:rPr>
              <a:t> systems</a:t>
            </a:r>
            <a:endParaRPr lang="en-US" dirty="0">
              <a:latin typeface="Times New Roman"/>
              <a:cs typeface="Times New Roman"/>
            </a:endParaRPr>
          </a:p>
          <a:p>
            <a:pPr marL="591820" lvl="3" indent="-228600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5918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Brushless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AC excitation systems</a:t>
            </a:r>
            <a:endParaRPr lang="en-US" dirty="0">
              <a:latin typeface="Times New Roman"/>
              <a:cs typeface="Times New Roman"/>
            </a:endParaRPr>
          </a:p>
          <a:p>
            <a:pPr marL="591820" lvl="3" indent="-228600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59182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Static excitation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systems</a:t>
            </a:r>
          </a:p>
          <a:p>
            <a:pPr marL="363220" lvl="3" indent="0">
              <a:lnSpc>
                <a:spcPct val="100000"/>
              </a:lnSpc>
              <a:spcBef>
                <a:spcPts val="145"/>
              </a:spcBef>
              <a:buNone/>
              <a:tabLst>
                <a:tab pos="591820" algn="l"/>
              </a:tabLst>
            </a:pPr>
            <a:r>
              <a:rPr lang="en-IN" sz="1800" b="1" spc="-5" dirty="0">
                <a:latin typeface="Times New Roman"/>
                <a:cs typeface="Times New Roman"/>
              </a:rPr>
              <a:t>DC</a:t>
            </a:r>
            <a:r>
              <a:rPr lang="en-IN" sz="1800" b="1" spc="-2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Excitation</a:t>
            </a:r>
            <a:r>
              <a:rPr lang="en-IN" sz="1800" b="1" spc="-1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Systems-</a:t>
            </a:r>
          </a:p>
          <a:p>
            <a:pPr marL="363220" lvl="3" indent="0">
              <a:lnSpc>
                <a:spcPct val="100000"/>
              </a:lnSpc>
              <a:spcBef>
                <a:spcPts val="145"/>
              </a:spcBef>
              <a:buNone/>
              <a:tabLst>
                <a:tab pos="591820" algn="l"/>
              </a:tabLst>
            </a:pPr>
            <a:r>
              <a:rPr lang="en-US" sz="1800" spc="-30" dirty="0">
                <a:latin typeface="Times New Roman"/>
                <a:cs typeface="Times New Roman"/>
              </a:rPr>
              <a:t>In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dirty="0">
                <a:latin typeface="Times New Roman"/>
                <a:cs typeface="Times New Roman"/>
              </a:rPr>
              <a:t> excitation </a:t>
            </a:r>
            <a:r>
              <a:rPr lang="en-US" sz="1800" spc="-5" dirty="0">
                <a:latin typeface="Times New Roman"/>
                <a:cs typeface="Times New Roman"/>
              </a:rPr>
              <a:t>system,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synchronous </a:t>
            </a:r>
            <a:r>
              <a:rPr lang="en-US" sz="1800" dirty="0">
                <a:latin typeface="Times New Roman"/>
                <a:cs typeface="Times New Roman"/>
              </a:rPr>
              <a:t>generator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generator, </a:t>
            </a:r>
            <a:r>
              <a:rPr lang="en-US" sz="1800" spc="-10" dirty="0">
                <a:latin typeface="Times New Roman"/>
                <a:cs typeface="Times New Roman"/>
              </a:rPr>
              <a:t>called </a:t>
            </a:r>
            <a:r>
              <a:rPr lang="en-US" sz="1800" spc="-5" dirty="0">
                <a:latin typeface="Times New Roman"/>
                <a:cs typeface="Times New Roman"/>
              </a:rPr>
              <a:t>exciter. </a:t>
            </a:r>
            <a:r>
              <a:rPr lang="en-US" sz="1800" spc="-10" dirty="0">
                <a:latin typeface="Times New Roman"/>
                <a:cs typeface="Times New Roman"/>
              </a:rPr>
              <a:t>Since </a:t>
            </a:r>
            <a:r>
              <a:rPr lang="en-US" sz="1800" spc="-5" dirty="0">
                <a:latin typeface="Times New Roman"/>
                <a:cs typeface="Times New Roman"/>
              </a:rPr>
              <a:t>the field </a:t>
            </a:r>
            <a:r>
              <a:rPr lang="en-US" sz="1800" spc="-1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the </a:t>
            </a:r>
            <a:r>
              <a:rPr lang="en-US" sz="1800" spc="-10" dirty="0">
                <a:latin typeface="Times New Roman"/>
                <a:cs typeface="Times New Roman"/>
              </a:rPr>
              <a:t>synchronous </a:t>
            </a:r>
            <a:r>
              <a:rPr lang="en-US" sz="1800" spc="-5" dirty="0">
                <a:latin typeface="Times New Roman"/>
                <a:cs typeface="Times New Roman"/>
              </a:rPr>
              <a:t>generator </a:t>
            </a:r>
            <a:r>
              <a:rPr lang="en-US" sz="1800" spc="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the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rotor,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current</a:t>
            </a:r>
            <a:r>
              <a:rPr lang="en-US" sz="1800" spc="5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supplied  to  </a:t>
            </a:r>
            <a:r>
              <a:rPr lang="en-US" sz="1800" spc="-20" dirty="0">
                <a:latin typeface="Times New Roman"/>
                <a:cs typeface="Times New Roman"/>
              </a:rPr>
              <a:t>it</a:t>
            </a:r>
            <a:r>
              <a:rPr lang="en-US" sz="1800" spc="5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through</a:t>
            </a:r>
            <a:r>
              <a:rPr lang="en-US" sz="1800" spc="5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slip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rings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and </a:t>
            </a:r>
            <a:r>
              <a:rPr lang="en-US" sz="1800" spc="-5" dirty="0">
                <a:latin typeface="Times New Roman"/>
                <a:cs typeface="Times New Roman"/>
              </a:rPr>
              <a:t>brushes. </a:t>
            </a:r>
            <a:r>
              <a:rPr lang="en-US" sz="1800" spc="1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DC generator </a:t>
            </a:r>
            <a:r>
              <a:rPr lang="en-US" sz="1800" dirty="0">
                <a:latin typeface="Times New Roman"/>
                <a:cs typeface="Times New Roman"/>
              </a:rPr>
              <a:t> is </a:t>
            </a:r>
            <a:r>
              <a:rPr lang="en-US" sz="1800" spc="-5" dirty="0">
                <a:latin typeface="Times New Roman"/>
                <a:cs typeface="Times New Roman"/>
              </a:rPr>
              <a:t>driven </a:t>
            </a:r>
            <a:r>
              <a:rPr lang="en-US" sz="1800" dirty="0">
                <a:latin typeface="Times New Roman"/>
                <a:cs typeface="Times New Roman"/>
              </a:rPr>
              <a:t>from </a:t>
            </a:r>
            <a:r>
              <a:rPr lang="en-US" sz="1800" spc="5" dirty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same turbine </a:t>
            </a:r>
            <a:r>
              <a:rPr lang="en-US" sz="1800" spc="-5" dirty="0">
                <a:latin typeface="Times New Roman"/>
                <a:cs typeface="Times New Roman"/>
              </a:rPr>
              <a:t>shaft </a:t>
            </a:r>
            <a:r>
              <a:rPr lang="en-US" sz="1800" dirty="0">
                <a:latin typeface="Times New Roman"/>
                <a:cs typeface="Times New Roman"/>
              </a:rPr>
              <a:t>as </a:t>
            </a:r>
            <a:r>
              <a:rPr lang="en-US" sz="1800" spc="-5" dirty="0">
                <a:latin typeface="Times New Roman"/>
                <a:cs typeface="Times New Roman"/>
              </a:rPr>
              <a:t>the generator </a:t>
            </a:r>
            <a:r>
              <a:rPr lang="en-US" sz="1800" dirty="0">
                <a:latin typeface="Times New Roman"/>
                <a:cs typeface="Times New Roman"/>
              </a:rPr>
              <a:t>itself. </a:t>
            </a:r>
            <a:r>
              <a:rPr lang="en-US" sz="1800" spc="-10" dirty="0">
                <a:latin typeface="Times New Roman"/>
                <a:cs typeface="Times New Roman"/>
              </a:rPr>
              <a:t>One </a:t>
            </a:r>
            <a:r>
              <a:rPr lang="en-US" sz="1800" spc="-5" dirty="0">
                <a:latin typeface="Times New Roman"/>
                <a:cs typeface="Times New Roman"/>
              </a:rPr>
              <a:t>form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simple </a:t>
            </a:r>
            <a:r>
              <a:rPr lang="en-US" sz="1800" spc="-5" dirty="0">
                <a:latin typeface="Times New Roman"/>
                <a:cs typeface="Times New Roman"/>
              </a:rPr>
              <a:t>DC excitation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shown </a:t>
            </a:r>
            <a:r>
              <a:rPr lang="en-US" sz="1800" dirty="0">
                <a:latin typeface="Times New Roman"/>
                <a:cs typeface="Times New Roman"/>
              </a:rPr>
              <a:t>in Fig. </a:t>
            </a:r>
            <a:r>
              <a:rPr lang="en-US" sz="1800" spc="5" dirty="0">
                <a:latin typeface="Times New Roman"/>
                <a:cs typeface="Times New Roman"/>
              </a:rPr>
              <a:t>This  </a:t>
            </a:r>
            <a:r>
              <a:rPr lang="en-US" sz="1800" spc="-5" dirty="0">
                <a:latin typeface="Times New Roman"/>
                <a:cs typeface="Times New Roman"/>
              </a:rPr>
              <a:t>type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of 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has</a:t>
            </a:r>
            <a:r>
              <a:rPr lang="en-US" sz="1800" spc="2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slow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response.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Normally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for </a:t>
            </a:r>
            <a:r>
              <a:rPr lang="en-US" sz="1800" spc="3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10   </a:t>
            </a:r>
            <a:r>
              <a:rPr lang="en-US" sz="1800" spc="-15" dirty="0">
                <a:latin typeface="Times New Roman"/>
                <a:cs typeface="Times New Roman"/>
              </a:rPr>
              <a:t>MVA </a:t>
            </a:r>
            <a:r>
              <a:rPr lang="en-US" sz="1800" spc="-5" dirty="0">
                <a:latin typeface="Times New Roman"/>
                <a:cs typeface="Times New Roman"/>
              </a:rPr>
              <a:t>synchronous generator, the exciter power rating </a:t>
            </a:r>
            <a:r>
              <a:rPr lang="en-US" sz="1800" spc="-10" dirty="0">
                <a:latin typeface="Times New Roman"/>
                <a:cs typeface="Times New Roman"/>
              </a:rPr>
              <a:t>should </a:t>
            </a:r>
            <a:r>
              <a:rPr lang="en-US" sz="1800" spc="-1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20 </a:t>
            </a:r>
            <a:r>
              <a:rPr lang="en-US" sz="1800" spc="5" dirty="0">
                <a:latin typeface="Times New Roman"/>
                <a:cs typeface="Times New Roman"/>
              </a:rPr>
              <a:t>to </a:t>
            </a:r>
            <a:r>
              <a:rPr lang="en-US" sz="1800" dirty="0">
                <a:latin typeface="Times New Roman"/>
                <a:cs typeface="Times New Roman"/>
              </a:rPr>
              <a:t>35 </a:t>
            </a:r>
            <a:r>
              <a:rPr lang="en-US" sz="1800" spc="-5" dirty="0">
                <a:latin typeface="Times New Roman"/>
                <a:cs typeface="Times New Roman"/>
              </a:rPr>
              <a:t>KW </a:t>
            </a:r>
            <a:r>
              <a:rPr lang="en-US" sz="1800" spc="5" dirty="0">
                <a:latin typeface="Times New Roman"/>
                <a:cs typeface="Times New Roman"/>
              </a:rPr>
              <a:t>for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huge</a:t>
            </a:r>
            <a:r>
              <a:rPr lang="en-US" sz="1800" spc="-5" dirty="0">
                <a:latin typeface="Times New Roman"/>
                <a:cs typeface="Times New Roman"/>
              </a:rPr>
              <a:t> the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generator.</a:t>
            </a:r>
            <a:r>
              <a:rPr lang="en-US" sz="1800" dirty="0">
                <a:latin typeface="Times New Roman"/>
                <a:cs typeface="Times New Roman"/>
              </a:rPr>
              <a:t> For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these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reasons,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 gradually</a:t>
            </a:r>
            <a:r>
              <a:rPr lang="en-US" sz="1800" spc="-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disappearing.</a:t>
            </a:r>
          </a:p>
          <a:p>
            <a:pPr marL="363220" lvl="3" indent="0">
              <a:lnSpc>
                <a:spcPct val="100000"/>
              </a:lnSpc>
              <a:spcBef>
                <a:spcPts val="145"/>
              </a:spcBef>
              <a:buNone/>
              <a:tabLst>
                <a:tab pos="591820" algn="l"/>
              </a:tabLst>
            </a:pPr>
            <a:endParaRPr lang="en-US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7806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46B9-E356-48FD-B315-1C94C74C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6EEE8CD-9BDB-41D8-9302-0863147415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037" y="833777"/>
            <a:ext cx="77819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9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DF12-E4DE-43A8-95D3-69558E0A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6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581A-03DF-4728-8E85-2BD2DD59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92"/>
            <a:ext cx="10515600" cy="6007683"/>
          </a:xfrm>
        </p:spPr>
        <p:txBody>
          <a:bodyPr/>
          <a:lstStyle/>
          <a:p>
            <a:r>
              <a:rPr lang="en-IN" sz="1800" b="1" spc="-5" dirty="0">
                <a:latin typeface="Times New Roman"/>
                <a:cs typeface="Times New Roman"/>
              </a:rPr>
              <a:t>AC</a:t>
            </a:r>
            <a:r>
              <a:rPr lang="en-IN" sz="1800" b="1" spc="-2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Excitation</a:t>
            </a:r>
            <a:r>
              <a:rPr lang="en-IN" sz="1800" b="1" spc="-10" dirty="0">
                <a:latin typeface="Times New Roman"/>
                <a:cs typeface="Times New Roman"/>
              </a:rPr>
              <a:t> </a:t>
            </a:r>
            <a:r>
              <a:rPr lang="en-IN" sz="1800" b="1" spc="-5" dirty="0">
                <a:latin typeface="Times New Roman"/>
                <a:cs typeface="Times New Roman"/>
              </a:rPr>
              <a:t>Systems-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AC excitation system,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DC generator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replaced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an alternator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sufficient rating, so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it </a:t>
            </a:r>
            <a:r>
              <a:rPr lang="en-US" sz="1800" spc="-5" dirty="0">
                <a:latin typeface="Times New Roman"/>
                <a:cs typeface="Times New Roman"/>
              </a:rPr>
              <a:t>can supply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required field current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field </a:t>
            </a:r>
            <a:r>
              <a:rPr lang="en-US" sz="1800" dirty="0">
                <a:latin typeface="Times New Roman"/>
                <a:cs typeface="Times New Roman"/>
              </a:rPr>
              <a:t>of 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 synchronous generator.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scheme,</a:t>
            </a:r>
            <a:r>
              <a:rPr lang="en-US" sz="1800" dirty="0">
                <a:latin typeface="Times New Roman"/>
                <a:cs typeface="Times New Roman"/>
              </a:rPr>
              <a:t> three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phase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alternator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rectified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necessary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supply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obtained. Generally, two sets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slip rings, </a:t>
            </a:r>
            <a:r>
              <a:rPr lang="en-US" sz="1800" dirty="0">
                <a:latin typeface="Times New Roman"/>
                <a:cs typeface="Times New Roman"/>
              </a:rPr>
              <a:t>one to </a:t>
            </a:r>
            <a:r>
              <a:rPr lang="en-US" sz="1800" spc="-5" dirty="0">
                <a:latin typeface="Times New Roman"/>
                <a:cs typeface="Times New Roman"/>
              </a:rPr>
              <a:t>feed </a:t>
            </a:r>
            <a:r>
              <a:rPr lang="en-US" sz="1800" dirty="0">
                <a:latin typeface="Times New Roman"/>
                <a:cs typeface="Times New Roman"/>
              </a:rPr>
              <a:t>the rotating field of the </a:t>
            </a:r>
            <a:r>
              <a:rPr lang="en-US" sz="1800" spc="-5" dirty="0">
                <a:latin typeface="Times New Roman"/>
                <a:cs typeface="Times New Roman"/>
              </a:rPr>
              <a:t>alternator and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supply </a:t>
            </a:r>
            <a:r>
              <a:rPr lang="en-US" sz="1800" dirty="0">
                <a:latin typeface="Times New Roman"/>
                <a:cs typeface="Times New Roman"/>
              </a:rPr>
              <a:t>the   rotating </a:t>
            </a:r>
            <a:r>
              <a:rPr lang="en-US" sz="1800" spc="-5" dirty="0">
                <a:latin typeface="Times New Roman"/>
                <a:cs typeface="Times New Roman"/>
              </a:rPr>
              <a:t>field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synchronous generator,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required. Basic blocks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 excitation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system</a:t>
            </a:r>
            <a:r>
              <a:rPr lang="en-US" sz="1800" dirty="0">
                <a:latin typeface="Times New Roman"/>
                <a:cs typeface="Times New Roman"/>
              </a:rPr>
              <a:t> are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shown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Brushless</a:t>
            </a:r>
            <a:r>
              <a:rPr lang="en-US" sz="1800" b="1" spc="-1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AC</a:t>
            </a:r>
            <a:r>
              <a:rPr lang="en-US" sz="1800" b="1" spc="-1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Excitation Systems---</a:t>
            </a:r>
            <a:endParaRPr lang="en-US" sz="1800" dirty="0">
              <a:latin typeface="Times New Roman"/>
              <a:cs typeface="Times New Roman"/>
            </a:endParaRPr>
          </a:p>
          <a:p>
            <a:pPr marL="85725" marR="5080" algn="just">
              <a:lnSpc>
                <a:spcPct val="110300"/>
              </a:lnSpc>
              <a:spcBef>
                <a:spcPts val="96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Old type AC excitation system has been replaced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brushless AC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excitation system </a:t>
            </a:r>
            <a:r>
              <a:rPr lang="en-US" sz="1800" dirty="0">
                <a:latin typeface="Times New Roman"/>
                <a:cs typeface="Times New Roman"/>
              </a:rPr>
              <a:t>wherein,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inverted alternator (with field at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stator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armature </a:t>
            </a:r>
            <a:r>
              <a:rPr lang="en-US" sz="1800" spc="-5" dirty="0">
                <a:latin typeface="Times New Roman"/>
                <a:cs typeface="Times New Roman"/>
              </a:rPr>
              <a:t>at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rotor) </a:t>
            </a:r>
            <a:r>
              <a:rPr lang="en-US" sz="1800" dirty="0">
                <a:latin typeface="Times New Roman"/>
                <a:cs typeface="Times New Roman"/>
              </a:rPr>
              <a:t>is used </a:t>
            </a:r>
            <a:r>
              <a:rPr lang="en-US" sz="1800" spc="-5" dirty="0">
                <a:latin typeface="Times New Roman"/>
                <a:cs typeface="Times New Roman"/>
              </a:rPr>
              <a:t>as exciter.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full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wave rectifier converts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exciter AC voltage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DC voltage.</a:t>
            </a:r>
            <a:r>
              <a:rPr lang="en-US" sz="1800" dirty="0">
                <a:latin typeface="Times New Roman"/>
                <a:cs typeface="Times New Roman"/>
              </a:rPr>
              <a:t> The armature of the </a:t>
            </a:r>
            <a:r>
              <a:rPr lang="en-US" sz="1800" spc="-5" dirty="0">
                <a:latin typeface="Times New Roman"/>
                <a:cs typeface="Times New Roman"/>
              </a:rPr>
              <a:t>exciter,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full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wave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rectifier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field</a:t>
            </a:r>
            <a:r>
              <a:rPr lang="en-US" sz="1800" spc="1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synchronous</a:t>
            </a:r>
            <a:r>
              <a:rPr lang="en-US" sz="1800" spc="1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generator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form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rotating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components.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rotating components </a:t>
            </a:r>
            <a:r>
              <a:rPr lang="en-US" sz="1800" spc="-5" dirty="0">
                <a:latin typeface="Times New Roman"/>
                <a:cs typeface="Times New Roman"/>
              </a:rPr>
              <a:t>are mounted </a:t>
            </a:r>
            <a:r>
              <a:rPr lang="en-US" sz="1800" dirty="0">
                <a:latin typeface="Times New Roman"/>
                <a:cs typeface="Times New Roman"/>
              </a:rPr>
              <a:t>on a common </a:t>
            </a:r>
            <a:r>
              <a:rPr lang="en-US" sz="1800" spc="-5" dirty="0">
                <a:latin typeface="Times New Roman"/>
                <a:cs typeface="Times New Roman"/>
              </a:rPr>
              <a:t>shaft. </a:t>
            </a:r>
            <a:r>
              <a:rPr lang="en-US" sz="1800" dirty="0">
                <a:latin typeface="Times New Roman"/>
                <a:cs typeface="Times New Roman"/>
              </a:rPr>
              <a:t>This kind of </a:t>
            </a:r>
            <a:r>
              <a:rPr lang="en-US" sz="1800" spc="-5" dirty="0">
                <a:latin typeface="Times New Roman"/>
                <a:cs typeface="Times New Roman"/>
              </a:rPr>
              <a:t>brushless AC excitation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shown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Fig.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9857129-7C5C-4196-BAF2-A6607594D6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404" y="2099388"/>
            <a:ext cx="5575227" cy="14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9E73-605D-49C8-8A92-A89AEFE7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CF6B-53BA-43F4-A932-E9B52A02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44"/>
            <a:ext cx="10515600" cy="5766119"/>
          </a:xfrm>
        </p:spPr>
        <p:txBody>
          <a:bodyPr>
            <a:normAutofit fontScale="92500" lnSpcReduction="10000"/>
          </a:bodyPr>
          <a:lstStyle/>
          <a:p>
            <a:pPr marL="241300" marR="5715" indent="-228600" algn="just">
              <a:lnSpc>
                <a:spcPct val="110000"/>
              </a:lnSpc>
              <a:spcBef>
                <a:spcPts val="755"/>
              </a:spcBef>
              <a:buAutoNum type="arabicPeriod" startAt="4"/>
              <a:tabLst>
                <a:tab pos="241300" algn="l"/>
              </a:tabLst>
            </a:pPr>
            <a:r>
              <a:rPr lang="en-US" sz="1900" b="1" spc="-5" dirty="0">
                <a:latin typeface="Times New Roman"/>
                <a:cs typeface="Times New Roman"/>
              </a:rPr>
              <a:t>Manual Entry </a:t>
            </a:r>
            <a:r>
              <a:rPr lang="en-US" sz="1900" b="1" dirty="0">
                <a:latin typeface="Times New Roman"/>
                <a:cs typeface="Times New Roman"/>
              </a:rPr>
              <a:t>- </a:t>
            </a:r>
            <a:r>
              <a:rPr lang="en-US" sz="1900" spc="-5" dirty="0">
                <a:latin typeface="Times New Roman"/>
                <a:cs typeface="Times New Roman"/>
              </a:rPr>
              <a:t>There </a:t>
            </a:r>
            <a:r>
              <a:rPr lang="en-US" sz="1900" spc="5" dirty="0">
                <a:latin typeface="Times New Roman"/>
                <a:cs typeface="Times New Roman"/>
              </a:rPr>
              <a:t>is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spc="-5" dirty="0">
                <a:latin typeface="Times New Roman"/>
                <a:cs typeface="Times New Roman"/>
              </a:rPr>
              <a:t>provision </a:t>
            </a:r>
            <a:r>
              <a:rPr lang="en-US" sz="1900" dirty="0">
                <a:latin typeface="Times New Roman"/>
                <a:cs typeface="Times New Roman"/>
              </a:rPr>
              <a:t>of manual entry of </a:t>
            </a:r>
            <a:r>
              <a:rPr lang="en-US" sz="1900" spc="-5" dirty="0">
                <a:latin typeface="Times New Roman"/>
                <a:cs typeface="Times New Roman"/>
              </a:rPr>
              <a:t>measured values, counters </a:t>
            </a:r>
            <a:r>
              <a:rPr lang="en-US" sz="1900" spc="5" dirty="0">
                <a:latin typeface="Times New Roman"/>
                <a:cs typeface="Times New Roman"/>
              </a:rPr>
              <a:t>and 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indications for </a:t>
            </a:r>
            <a:r>
              <a:rPr lang="en-US" sz="1900" dirty="0">
                <a:latin typeface="Times New Roman"/>
                <a:cs typeface="Times New Roman"/>
              </a:rPr>
              <a:t>the important </a:t>
            </a:r>
            <a:r>
              <a:rPr lang="en-US" sz="1900" spc="-5" dirty="0">
                <a:latin typeface="Times New Roman"/>
                <a:cs typeface="Times New Roman"/>
              </a:rPr>
              <a:t>sub-station/powerhouse, which </a:t>
            </a:r>
            <a:r>
              <a:rPr lang="en-US" sz="1900" dirty="0">
                <a:latin typeface="Times New Roman"/>
                <a:cs typeface="Times New Roman"/>
              </a:rPr>
              <a:t>are uncovered </a:t>
            </a:r>
            <a:r>
              <a:rPr lang="en-US" sz="1900" spc="5" dirty="0">
                <a:latin typeface="Times New Roman"/>
                <a:cs typeface="Times New Roman"/>
              </a:rPr>
              <a:t>by </a:t>
            </a:r>
            <a:r>
              <a:rPr lang="en-US" sz="1900" spc="-5" dirty="0">
                <a:latin typeface="Times New Roman"/>
                <a:cs typeface="Times New Roman"/>
              </a:rPr>
              <a:t>an </a:t>
            </a:r>
            <a:r>
              <a:rPr lang="en-US" sz="1900" dirty="0">
                <a:latin typeface="Times New Roman"/>
                <a:cs typeface="Times New Roman"/>
              </a:rPr>
              <a:t>RTU or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some problem</a:t>
            </a:r>
            <a:r>
              <a:rPr lang="en-US" sz="1900" dirty="0">
                <a:latin typeface="Times New Roman"/>
                <a:cs typeface="Times New Roman"/>
              </a:rPr>
              <a:t> is </a:t>
            </a:r>
            <a:r>
              <a:rPr lang="en-US" sz="1900" spc="-5" dirty="0">
                <a:latin typeface="Times New Roman"/>
                <a:cs typeface="Times New Roman"/>
              </a:rPr>
              <a:t>going</a:t>
            </a:r>
            <a:r>
              <a:rPr lang="en-US" sz="1900" spc="-15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on </a:t>
            </a:r>
            <a:r>
              <a:rPr lang="en-US" sz="1900" dirty="0">
                <a:latin typeface="Times New Roman"/>
                <a:cs typeface="Times New Roman"/>
              </a:rPr>
              <a:t>in its </a:t>
            </a:r>
            <a:r>
              <a:rPr lang="en-US" sz="1900" spc="-5" dirty="0">
                <a:latin typeface="Times New Roman"/>
                <a:cs typeface="Times New Roman"/>
              </a:rPr>
              <a:t>RTU,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equipment,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communication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path,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etc.</a:t>
            </a:r>
            <a:endParaRPr lang="en-US" sz="1900" dirty="0">
              <a:latin typeface="Times New Roman"/>
              <a:cs typeface="Times New Roman"/>
            </a:endParaRPr>
          </a:p>
          <a:p>
            <a:r>
              <a:rPr lang="en-US" sz="1900" b="1" spc="-5" dirty="0">
                <a:latin typeface="Times New Roman"/>
                <a:cs typeface="Times New Roman"/>
              </a:rPr>
              <a:t>Averaging </a:t>
            </a:r>
            <a:r>
              <a:rPr lang="en-US" sz="1900" b="1" dirty="0">
                <a:latin typeface="Times New Roman"/>
                <a:cs typeface="Times New Roman"/>
              </a:rPr>
              <a:t>of </a:t>
            </a:r>
            <a:r>
              <a:rPr lang="en-US" sz="1900" b="1" spc="-5" dirty="0">
                <a:latin typeface="Times New Roman"/>
                <a:cs typeface="Times New Roman"/>
              </a:rPr>
              <a:t>Measured</a:t>
            </a:r>
            <a:r>
              <a:rPr lang="en-US" sz="1900" b="1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Values </a:t>
            </a:r>
            <a:r>
              <a:rPr lang="en-US" sz="1900" b="1" dirty="0">
                <a:latin typeface="Times New Roman"/>
                <a:cs typeface="Times New Roman"/>
              </a:rPr>
              <a:t>- </a:t>
            </a:r>
            <a:r>
              <a:rPr lang="en-US" sz="1900" spc="-5" dirty="0">
                <a:latin typeface="Times New Roman"/>
                <a:cs typeface="Times New Roman"/>
              </a:rPr>
              <a:t>As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 </a:t>
            </a:r>
            <a:r>
              <a:rPr lang="en-US" sz="1900" dirty="0">
                <a:latin typeface="Times New Roman"/>
                <a:cs typeface="Times New Roman"/>
              </a:rPr>
              <a:t>option, the </a:t>
            </a:r>
            <a:r>
              <a:rPr lang="en-US" sz="1900" spc="-5" dirty="0">
                <a:latin typeface="Times New Roman"/>
                <a:cs typeface="Times New Roman"/>
              </a:rPr>
              <a:t>SCADA system supports averaging </a:t>
            </a:r>
            <a:r>
              <a:rPr lang="en-US" sz="1900" dirty="0">
                <a:latin typeface="Times New Roman"/>
                <a:cs typeface="Times New Roman"/>
              </a:rPr>
              <a:t> of </a:t>
            </a:r>
            <a:r>
              <a:rPr lang="en-US" sz="1900" spc="-5" dirty="0">
                <a:latin typeface="Times New Roman"/>
                <a:cs typeface="Times New Roman"/>
              </a:rPr>
              <a:t>all analogue measurements. Typically,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averaging </a:t>
            </a:r>
            <a:r>
              <a:rPr lang="en-US" sz="1900" spc="5" dirty="0">
                <a:latin typeface="Times New Roman"/>
                <a:cs typeface="Times New Roman"/>
              </a:rPr>
              <a:t>of </a:t>
            </a:r>
            <a:r>
              <a:rPr lang="en-US" sz="1900" spc="-5" dirty="0">
                <a:latin typeface="Times New Roman"/>
                <a:cs typeface="Times New Roman"/>
              </a:rPr>
              <a:t>measured </a:t>
            </a:r>
            <a:r>
              <a:rPr lang="en-US" sz="1900" dirty="0">
                <a:latin typeface="Times New Roman"/>
                <a:cs typeface="Times New Roman"/>
              </a:rPr>
              <a:t>values </a:t>
            </a:r>
            <a:r>
              <a:rPr lang="en-US" sz="1900" spc="-5" dirty="0">
                <a:latin typeface="Times New Roman"/>
                <a:cs typeface="Times New Roman"/>
              </a:rPr>
              <a:t>over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spc="-5" dirty="0">
                <a:latin typeface="Times New Roman"/>
                <a:cs typeface="Times New Roman"/>
              </a:rPr>
              <a:t>period </a:t>
            </a:r>
            <a:r>
              <a:rPr lang="en-US" sz="1900" dirty="0">
                <a:latin typeface="Times New Roman"/>
                <a:cs typeface="Times New Roman"/>
              </a:rPr>
              <a:t> of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15 </a:t>
            </a:r>
            <a:r>
              <a:rPr lang="en-US" sz="1900" spc="-5" dirty="0">
                <a:latin typeface="Times New Roman"/>
                <a:cs typeface="Times New Roman"/>
              </a:rPr>
              <a:t>minutes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-5" dirty="0">
                <a:latin typeface="Times New Roman"/>
                <a:cs typeface="Times New Roman"/>
              </a:rPr>
              <a:t> stored</a:t>
            </a:r>
            <a:r>
              <a:rPr lang="en-US" sz="1900" dirty="0">
                <a:latin typeface="Times New Roman"/>
                <a:cs typeface="Times New Roman"/>
              </a:rPr>
              <a:t> to </a:t>
            </a:r>
            <a:r>
              <a:rPr lang="en-US" sz="1900" spc="-5" dirty="0">
                <a:latin typeface="Times New Roman"/>
                <a:cs typeface="Times New Roman"/>
              </a:rPr>
              <a:t>provide </a:t>
            </a:r>
            <a:r>
              <a:rPr lang="en-US" sz="1900" dirty="0">
                <a:latin typeface="Times New Roman"/>
                <a:cs typeface="Times New Roman"/>
              </a:rPr>
              <a:t>24 </a:t>
            </a:r>
            <a:r>
              <a:rPr lang="en-US" sz="1900" spc="-5" dirty="0">
                <a:latin typeface="Times New Roman"/>
                <a:cs typeface="Times New Roman"/>
              </a:rPr>
              <a:t>hours trend.</a:t>
            </a:r>
          </a:p>
          <a:p>
            <a:pPr marL="241300" indent="-228600" algn="just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41300" algn="l"/>
              </a:tabLst>
            </a:pPr>
            <a:r>
              <a:rPr lang="en-US" sz="1900" b="1" spc="-5" dirty="0">
                <a:latin typeface="Times New Roman"/>
                <a:cs typeface="Times New Roman"/>
              </a:rPr>
              <a:t>Historical</a:t>
            </a:r>
            <a:r>
              <a:rPr lang="en-US" sz="1900" b="1" spc="295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Data</a:t>
            </a:r>
            <a:r>
              <a:rPr lang="en-US" sz="1900" b="1" spc="290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Recording</a:t>
            </a:r>
            <a:r>
              <a:rPr lang="en-US" sz="1900" b="1" spc="295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(HDR)</a:t>
            </a:r>
            <a:r>
              <a:rPr lang="en-US" sz="1900" b="1" dirty="0">
                <a:latin typeface="Times New Roman"/>
                <a:cs typeface="Times New Roman"/>
              </a:rPr>
              <a:t> -</a:t>
            </a:r>
            <a:r>
              <a:rPr lang="en-US" sz="1900" b="1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HDR,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i.e.</a:t>
            </a:r>
            <a:r>
              <a:rPr lang="en-US" sz="1900" spc="2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'archive',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subsystem</a:t>
            </a:r>
            <a:r>
              <a:rPr lang="en-US" sz="1900" spc="29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maintains</a:t>
            </a:r>
            <a:r>
              <a:rPr lang="en-US" sz="1900" spc="2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</a:t>
            </a:r>
          </a:p>
          <a:p>
            <a:pPr marL="241300" marR="6985" algn="just">
              <a:lnSpc>
                <a:spcPct val="110000"/>
              </a:lnSpc>
              <a:spcBef>
                <a:spcPts val="15"/>
              </a:spcBef>
            </a:pPr>
            <a:r>
              <a:rPr lang="en-US" sz="1900" dirty="0">
                <a:latin typeface="Times New Roman"/>
                <a:cs typeface="Times New Roman"/>
              </a:rPr>
              <a:t>history of </a:t>
            </a:r>
            <a:r>
              <a:rPr lang="en-US" sz="1900" spc="-5" dirty="0">
                <a:latin typeface="Times New Roman"/>
                <a:cs typeface="Times New Roman"/>
              </a:rPr>
              <a:t>selected </a:t>
            </a:r>
            <a:r>
              <a:rPr lang="en-US" sz="1900" dirty="0">
                <a:latin typeface="Times New Roman"/>
                <a:cs typeface="Times New Roman"/>
              </a:rPr>
              <a:t>system </a:t>
            </a:r>
            <a:r>
              <a:rPr lang="en-US" sz="1900" spc="-5" dirty="0">
                <a:latin typeface="Times New Roman"/>
                <a:cs typeface="Times New Roman"/>
              </a:rPr>
              <a:t>parameters over </a:t>
            </a:r>
            <a:r>
              <a:rPr lang="en-US" sz="1900" dirty="0">
                <a:latin typeface="Times New Roman"/>
                <a:cs typeface="Times New Roman"/>
              </a:rPr>
              <a:t>a period of </a:t>
            </a:r>
            <a:r>
              <a:rPr lang="en-US" sz="1900" spc="-5" dirty="0">
                <a:latin typeface="Times New Roman"/>
                <a:cs typeface="Times New Roman"/>
              </a:rPr>
              <a:t>time. These </a:t>
            </a:r>
            <a:r>
              <a:rPr lang="en-US" sz="1900" dirty="0">
                <a:latin typeface="Times New Roman"/>
                <a:cs typeface="Times New Roman"/>
              </a:rPr>
              <a:t>are </a:t>
            </a:r>
            <a:r>
              <a:rPr lang="en-US" sz="1900" spc="-5" dirty="0">
                <a:latin typeface="Times New Roman"/>
                <a:cs typeface="Times New Roman"/>
              </a:rPr>
              <a:t>sampled at </a:t>
            </a:r>
            <a:r>
              <a:rPr lang="en-US" sz="1900" dirty="0">
                <a:latin typeface="Times New Roman"/>
                <a:cs typeface="Times New Roman"/>
              </a:rPr>
              <a:t>a pre-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selected interval and are placed </a:t>
            </a:r>
            <a:r>
              <a:rPr lang="en-US" sz="1900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historical database. At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end </a:t>
            </a:r>
            <a:r>
              <a:rPr lang="en-US" sz="1900" dirty="0">
                <a:latin typeface="Times New Roman"/>
                <a:cs typeface="Times New Roman"/>
              </a:rPr>
              <a:t>of the </a:t>
            </a:r>
            <a:r>
              <a:rPr lang="en-US" sz="1900" spc="-5" dirty="0">
                <a:latin typeface="Times New Roman"/>
                <a:cs typeface="Times New Roman"/>
              </a:rPr>
              <a:t>day,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data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saved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for </a:t>
            </a:r>
            <a:r>
              <a:rPr lang="en-US" sz="1900" dirty="0">
                <a:latin typeface="Times New Roman"/>
                <a:cs typeface="Times New Roman"/>
              </a:rPr>
              <a:t>later</a:t>
            </a:r>
            <a:r>
              <a:rPr lang="en-US" sz="1900" spc="-5" dirty="0">
                <a:latin typeface="Times New Roman"/>
                <a:cs typeface="Times New Roman"/>
              </a:rPr>
              <a:t> analysis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and </a:t>
            </a:r>
            <a:r>
              <a:rPr lang="en-US" sz="1900" spc="-5" dirty="0">
                <a:latin typeface="Times New Roman"/>
                <a:cs typeface="Times New Roman"/>
              </a:rPr>
              <a:t>for report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generation.</a:t>
            </a:r>
          </a:p>
          <a:p>
            <a:pPr marL="241300" indent="-228600" algn="just">
              <a:lnSpc>
                <a:spcPct val="100000"/>
              </a:lnSpc>
              <a:spcBef>
                <a:spcPts val="145"/>
              </a:spcBef>
              <a:buAutoNum type="arabicPeriod" startAt="7"/>
              <a:tabLst>
                <a:tab pos="241300" algn="l"/>
              </a:tabLst>
            </a:pPr>
            <a:r>
              <a:rPr lang="en-US" sz="2000" b="1" spc="-5" dirty="0">
                <a:latin typeface="Times New Roman"/>
                <a:cs typeface="Times New Roman"/>
              </a:rPr>
              <a:t>Interactive</a:t>
            </a:r>
            <a:r>
              <a:rPr lang="en-US" sz="2000" b="1" spc="95" dirty="0"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latin typeface="Times New Roman"/>
                <a:cs typeface="Times New Roman"/>
              </a:rPr>
              <a:t>Database</a:t>
            </a:r>
            <a:r>
              <a:rPr lang="en-US" sz="2000" b="1" spc="105" dirty="0"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latin typeface="Times New Roman"/>
                <a:cs typeface="Times New Roman"/>
              </a:rPr>
              <a:t>Generation</a:t>
            </a:r>
            <a:r>
              <a:rPr lang="en-US" sz="2000" b="1" spc="5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spc="-5" dirty="0">
                <a:latin typeface="Times New Roman"/>
                <a:cs typeface="Times New Roman"/>
              </a:rPr>
              <a:t>Facilities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have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been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provided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such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way</a:t>
            </a:r>
            <a:r>
              <a:rPr lang="en-US" sz="2000" spc="6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that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off-line </a:t>
            </a:r>
            <a:r>
              <a:rPr lang="en-US" sz="2000" dirty="0">
                <a:latin typeface="Times New Roman"/>
                <a:cs typeface="Times New Roman"/>
              </a:rPr>
              <a:t>copy </a:t>
            </a:r>
            <a:r>
              <a:rPr lang="en-US" sz="2000" spc="5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latin typeface="Times New Roman"/>
                <a:cs typeface="Times New Roman"/>
              </a:rPr>
              <a:t>SCADA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database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can</a:t>
            </a:r>
            <a:r>
              <a:rPr lang="en-US" sz="2000" dirty="0">
                <a:latin typeface="Times New Roman"/>
                <a:cs typeface="Times New Roman"/>
              </a:rPr>
              <a:t> be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modified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allowing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spc="3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addition of </a:t>
            </a:r>
            <a:r>
              <a:rPr lang="en-US" sz="2000" spc="-5" dirty="0">
                <a:latin typeface="Times New Roman"/>
                <a:cs typeface="Times New Roman"/>
              </a:rPr>
              <a:t>new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RTUs, pickup</a:t>
            </a:r>
            <a:r>
              <a:rPr lang="en-US" sz="2000" dirty="0">
                <a:latin typeface="Times New Roman"/>
                <a:cs typeface="Times New Roman"/>
              </a:rPr>
              <a:t> points</a:t>
            </a:r>
            <a:r>
              <a:rPr lang="en-US" sz="2000" spc="-5" dirty="0">
                <a:latin typeface="Times New Roman"/>
                <a:cs typeface="Times New Roman"/>
              </a:rPr>
              <a:t> and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communication</a:t>
            </a:r>
            <a:r>
              <a:rPr lang="en-US" sz="2000" dirty="0">
                <a:latin typeface="Times New Roman"/>
                <a:cs typeface="Times New Roman"/>
              </a:rPr>
              <a:t> channels.</a:t>
            </a:r>
          </a:p>
          <a:p>
            <a:pPr marL="241300" marR="6350" indent="-228600" algn="just">
              <a:lnSpc>
                <a:spcPct val="110000"/>
              </a:lnSpc>
              <a:buAutoNum type="arabicPeriod" startAt="8"/>
              <a:tabLst>
                <a:tab pos="241300" algn="l"/>
              </a:tabLst>
            </a:pPr>
            <a:r>
              <a:rPr lang="en-US" sz="2000" b="1" spc="-5" dirty="0">
                <a:latin typeface="Times New Roman"/>
                <a:cs typeface="Times New Roman"/>
              </a:rPr>
              <a:t>Supervisory Control/Remote Command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dirty="0">
                <a:latin typeface="Times New Roman"/>
                <a:cs typeface="Times New Roman"/>
              </a:rPr>
              <a:t>This </a:t>
            </a:r>
            <a:r>
              <a:rPr lang="en-US" sz="2000" spc="-5" dirty="0">
                <a:latin typeface="Times New Roman"/>
                <a:cs typeface="Times New Roman"/>
              </a:rPr>
              <a:t>function enables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latin typeface="Times New Roman"/>
                <a:cs typeface="Times New Roman"/>
              </a:rPr>
              <a:t>issue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spc="-5" dirty="0">
                <a:latin typeface="Times New Roman"/>
                <a:cs typeface="Times New Roman"/>
              </a:rPr>
              <a:t>'remote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control'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commands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</a:t>
            </a:r>
            <a:r>
              <a:rPr lang="en-US" sz="2000" spc="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spc="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sub-station/powerhouse</a:t>
            </a:r>
            <a:r>
              <a:rPr lang="en-US" sz="2000" spc="2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equipment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e.g.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circuit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breaker</a:t>
            </a:r>
            <a:r>
              <a:rPr lang="en-US" sz="2000" spc="2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trip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command.</a:t>
            </a:r>
          </a:p>
          <a:p>
            <a:pPr marL="241300" marR="6350" algn="just">
              <a:lnSpc>
                <a:spcPct val="110000"/>
              </a:lnSpc>
              <a:buFont typeface="Arial" panose="020B0604020202020204" pitchFamily="34" charset="0"/>
              <a:buAutoNum type="arabicPeriod" startAt="8"/>
              <a:tabLst>
                <a:tab pos="241300" algn="l"/>
              </a:tabLst>
            </a:pPr>
            <a:r>
              <a:rPr lang="en-US" sz="2000" b="1" spc="-5" dirty="0">
                <a:latin typeface="Times New Roman"/>
                <a:cs typeface="Times New Roman"/>
              </a:rPr>
              <a:t>Fail-over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spc="-5" dirty="0">
                <a:latin typeface="Times New Roman"/>
                <a:cs typeface="Times New Roman"/>
              </a:rPr>
              <a:t>'Fail-over' subsystem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spc="-5" dirty="0">
                <a:latin typeface="Times New Roman"/>
                <a:cs typeface="Times New Roman"/>
              </a:rPr>
              <a:t>also </a:t>
            </a:r>
            <a:r>
              <a:rPr lang="en-US" sz="2000" dirty="0">
                <a:latin typeface="Times New Roman"/>
                <a:cs typeface="Times New Roman"/>
              </a:rPr>
              <a:t>provided to </a:t>
            </a:r>
            <a:r>
              <a:rPr lang="en-US" sz="2000" spc="-5" dirty="0">
                <a:latin typeface="Times New Roman"/>
                <a:cs typeface="Times New Roman"/>
              </a:rPr>
              <a:t>secure and maintain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spc="-5" dirty="0">
                <a:latin typeface="Times New Roman"/>
                <a:cs typeface="Times New Roman"/>
              </a:rPr>
              <a:t>database </a:t>
            </a:r>
            <a:r>
              <a:rPr lang="en-US" sz="2000" spc="5" dirty="0">
                <a:latin typeface="Times New Roman"/>
                <a:cs typeface="Times New Roman"/>
              </a:rPr>
              <a:t>of 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devices and their </a:t>
            </a:r>
            <a:r>
              <a:rPr lang="en-US" sz="2000" dirty="0">
                <a:latin typeface="Times New Roman"/>
                <a:cs typeface="Times New Roman"/>
              </a:rPr>
              <a:t>backups. The </a:t>
            </a:r>
            <a:r>
              <a:rPr lang="en-US" sz="2000" spc="-5" dirty="0">
                <a:latin typeface="Times New Roman"/>
                <a:cs typeface="Times New Roman"/>
              </a:rPr>
              <a:t>state </a:t>
            </a:r>
            <a:r>
              <a:rPr lang="en-US" sz="2000" dirty="0">
                <a:latin typeface="Times New Roman"/>
                <a:cs typeface="Times New Roman"/>
              </a:rPr>
              <a:t>of the device is </a:t>
            </a:r>
            <a:r>
              <a:rPr lang="en-US" sz="2000" spc="-5" dirty="0">
                <a:latin typeface="Times New Roman"/>
                <a:cs typeface="Times New Roman"/>
              </a:rPr>
              <a:t>maintained indicating whether </a:t>
            </a:r>
            <a:r>
              <a:rPr lang="en-US" sz="2000" dirty="0">
                <a:latin typeface="Times New Roman"/>
                <a:cs typeface="Times New Roman"/>
              </a:rPr>
              <a:t>it is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'on-line'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spc="-5" dirty="0">
                <a:latin typeface="Times New Roman"/>
                <a:cs typeface="Times New Roman"/>
              </a:rPr>
              <a:t>'failed'. </a:t>
            </a:r>
            <a:r>
              <a:rPr lang="en-US" sz="2000" dirty="0">
                <a:latin typeface="Times New Roman"/>
                <a:cs typeface="Times New Roman"/>
              </a:rPr>
              <a:t>There is a </a:t>
            </a:r>
            <a:r>
              <a:rPr lang="en-US" sz="2000" spc="-5" dirty="0">
                <a:latin typeface="Times New Roman"/>
                <a:cs typeface="Times New Roman"/>
              </a:rPr>
              <a:t>'backup' system, which maintains </a:t>
            </a:r>
            <a:r>
              <a:rPr lang="en-US" sz="2000" dirty="0">
                <a:latin typeface="Times New Roman"/>
                <a:cs typeface="Times New Roman"/>
              </a:rPr>
              <a:t>database on a backup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computer and</a:t>
            </a:r>
            <a:r>
              <a:rPr lang="en-US" sz="2000" dirty="0">
                <a:latin typeface="Times New Roman"/>
                <a:cs typeface="Times New Roman"/>
              </a:rPr>
              <a:t> the</a:t>
            </a:r>
            <a:r>
              <a:rPr lang="en-US" sz="2000" spc="-5" dirty="0">
                <a:latin typeface="Times New Roman"/>
                <a:cs typeface="Times New Roman"/>
              </a:rPr>
              <a:t> system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</a:t>
            </a:r>
            <a:r>
              <a:rPr lang="en-US" sz="2000" spc="-5" dirty="0">
                <a:latin typeface="Times New Roman"/>
                <a:cs typeface="Times New Roman"/>
              </a:rPr>
              <a:t> duplicated.</a:t>
            </a:r>
            <a:endParaRPr lang="en-US" sz="2000" dirty="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10000"/>
              </a:lnSpc>
              <a:buAutoNum type="arabicPeriod" startAt="8"/>
              <a:tabLst>
                <a:tab pos="241300" algn="l"/>
              </a:tabLst>
            </a:pPr>
            <a:endParaRPr lang="en-US" sz="20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45"/>
              </a:spcBef>
              <a:buAutoNum type="arabicPeriod" startAt="7"/>
              <a:tabLst>
                <a:tab pos="241300" algn="l"/>
              </a:tabLst>
            </a:pPr>
            <a:endParaRPr lang="en-US" sz="2000" dirty="0">
              <a:latin typeface="Times New Roman"/>
              <a:cs typeface="Times New Roman"/>
            </a:endParaRPr>
          </a:p>
          <a:p>
            <a:pPr marL="241300" marR="6985" algn="just">
              <a:lnSpc>
                <a:spcPct val="110000"/>
              </a:lnSpc>
              <a:spcBef>
                <a:spcPts val="15"/>
              </a:spcBef>
            </a:pPr>
            <a:endParaRPr lang="en-US" sz="19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4828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202D-AF40-433D-879B-64FD605E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203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691B081-4D92-4828-863C-7745BD72CF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1300" y="763099"/>
            <a:ext cx="5733333" cy="3847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A3DBF-B9A6-4A6B-9169-39AC88C90F0E}"/>
              </a:ext>
            </a:extLst>
          </p:cNvPr>
          <p:cNvSpPr txBox="1"/>
          <p:nvPr/>
        </p:nvSpPr>
        <p:spPr>
          <a:xfrm>
            <a:off x="534955" y="4776657"/>
            <a:ext cx="11122090" cy="169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Static</a:t>
            </a:r>
            <a:r>
              <a:rPr lang="en-US" sz="1800" b="1" spc="-1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Excitation Systems--</a:t>
            </a:r>
            <a:endParaRPr lang="en-US" sz="1800" dirty="0">
              <a:latin typeface="Times New Roman"/>
              <a:cs typeface="Times New Roman"/>
            </a:endParaRPr>
          </a:p>
          <a:p>
            <a:pPr marL="136525" marR="82550" algn="just">
              <a:lnSpc>
                <a:spcPct val="110200"/>
              </a:lnSpc>
              <a:spcBef>
                <a:spcPts val="980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static excitation system,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portion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AC from each phase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synchronous </a:t>
            </a:r>
            <a:r>
              <a:rPr lang="en-US" sz="1800" spc="-5" dirty="0">
                <a:latin typeface="Times New Roman"/>
                <a:cs typeface="Times New Roman"/>
              </a:rPr>
              <a:t>generator </a:t>
            </a:r>
            <a:r>
              <a:rPr lang="en-US" sz="1800" dirty="0">
                <a:latin typeface="Times New Roman"/>
                <a:cs typeface="Times New Roman"/>
              </a:rPr>
              <a:t> output is </a:t>
            </a:r>
            <a:r>
              <a:rPr lang="en-US" sz="1800" spc="-5" dirty="0">
                <a:latin typeface="Times New Roman"/>
                <a:cs typeface="Times New Roman"/>
              </a:rPr>
              <a:t>fed back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field windings, as DC </a:t>
            </a:r>
            <a:r>
              <a:rPr lang="en-US" sz="1800" dirty="0">
                <a:latin typeface="Times New Roman"/>
                <a:cs typeface="Times New Roman"/>
              </a:rPr>
              <a:t>excitations, </a:t>
            </a:r>
            <a:r>
              <a:rPr lang="en-US" sz="1800" spc="-5" dirty="0">
                <a:latin typeface="Times New Roman"/>
                <a:cs typeface="Times New Roman"/>
              </a:rPr>
              <a:t>through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transformers,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rectifiers, and reactors. An external source </a:t>
            </a:r>
            <a:r>
              <a:rPr lang="en-US" sz="1800" dirty="0">
                <a:latin typeface="Times New Roman"/>
                <a:cs typeface="Times New Roman"/>
              </a:rPr>
              <a:t>of DC is </a:t>
            </a:r>
            <a:r>
              <a:rPr lang="en-US" sz="1800" spc="-5" dirty="0">
                <a:latin typeface="Times New Roman"/>
                <a:cs typeface="Times New Roman"/>
              </a:rPr>
              <a:t>necessary for initial excitation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field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windings. On engine </a:t>
            </a:r>
            <a:r>
              <a:rPr lang="en-US" sz="1800" dirty="0">
                <a:latin typeface="Times New Roman"/>
                <a:cs typeface="Times New Roman"/>
              </a:rPr>
              <a:t>driven </a:t>
            </a:r>
            <a:r>
              <a:rPr lang="en-US" sz="1800" spc="-5" dirty="0">
                <a:latin typeface="Times New Roman"/>
                <a:cs typeface="Times New Roman"/>
              </a:rPr>
              <a:t>generators, </a:t>
            </a:r>
            <a:r>
              <a:rPr lang="en-US" sz="1800" dirty="0">
                <a:latin typeface="Times New Roman"/>
                <a:cs typeface="Times New Roman"/>
              </a:rPr>
              <a:t>the initial </a:t>
            </a:r>
            <a:r>
              <a:rPr lang="en-US" sz="1800" spc="-5" dirty="0">
                <a:latin typeface="Times New Roman"/>
                <a:cs typeface="Times New Roman"/>
              </a:rPr>
              <a:t>excitation </a:t>
            </a:r>
            <a:r>
              <a:rPr lang="en-US" sz="1800" dirty="0">
                <a:latin typeface="Times New Roman"/>
                <a:cs typeface="Times New Roman"/>
              </a:rPr>
              <a:t>may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obtained </a:t>
            </a:r>
            <a:r>
              <a:rPr lang="en-US" sz="1800" spc="-5" dirty="0">
                <a:latin typeface="Times New Roman"/>
                <a:cs typeface="Times New Roman"/>
              </a:rPr>
              <a:t>from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storage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batteries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used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800" spc="-5" dirty="0">
                <a:latin typeface="Times New Roman"/>
                <a:cs typeface="Times New Roman"/>
              </a:rPr>
              <a:t>start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engine.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8455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6BAC-4CCA-4C0B-A1F0-0C5E86D7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0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2FE3-997F-4337-BB31-4D7F5891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7" y="541176"/>
            <a:ext cx="11448661" cy="6150104"/>
          </a:xfrm>
        </p:spPr>
        <p:txBody>
          <a:bodyPr>
            <a:normAutofit/>
          </a:bodyPr>
          <a:lstStyle/>
          <a:p>
            <a:pPr marL="368935" lvl="2" indent="-305435" algn="just">
              <a:lnSpc>
                <a:spcPct val="100000"/>
              </a:lnSpc>
              <a:spcBef>
                <a:spcPts val="1165"/>
              </a:spcBef>
              <a:buSzPct val="91666"/>
              <a:buAutoNum type="arabicPeriod"/>
              <a:tabLst>
                <a:tab pos="368935" algn="l"/>
              </a:tabLst>
            </a:pP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CONCEPT</a:t>
            </a:r>
            <a:r>
              <a:rPr lang="en-US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1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VOLTAGE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CONTROL-    </a:t>
            </a:r>
            <a:r>
              <a:rPr lang="en-US" sz="18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10200"/>
              </a:lnSpc>
              <a:spcBef>
                <a:spcPts val="980"/>
              </a:spcBef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control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and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is a </a:t>
            </a:r>
            <a:r>
              <a:rPr lang="en-US" sz="1800" spc="-5" dirty="0">
                <a:latin typeface="Times New Roman"/>
                <a:cs typeface="Times New Roman"/>
              </a:rPr>
              <a:t>major issue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operation. </a:t>
            </a:r>
            <a:r>
              <a:rPr lang="en-US" sz="1800" dirty="0">
                <a:latin typeface="Times New Roman"/>
                <a:cs typeface="Times New Roman"/>
              </a:rPr>
              <a:t>This 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because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topological differences between </a:t>
            </a:r>
            <a:r>
              <a:rPr lang="en-US" sz="1800" dirty="0">
                <a:latin typeface="Times New Roman"/>
                <a:cs typeface="Times New Roman"/>
              </a:rPr>
              <a:t>distribution </a:t>
            </a:r>
            <a:r>
              <a:rPr lang="en-US" sz="1800" spc="-5" dirty="0">
                <a:latin typeface="Times New Roman"/>
                <a:cs typeface="Times New Roman"/>
              </a:rPr>
              <a:t>and transmission systems, different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strategies have evolved.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paper contains contributions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novel reactive power control 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stability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schemes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distribution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systems.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particular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interest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taken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development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control schemes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avoid so-called voltage collapse, which can result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widespread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outages.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In</a:t>
            </a:r>
            <a:r>
              <a:rPr lang="en-US" sz="1800" dirty="0">
                <a:latin typeface="Times New Roman"/>
                <a:cs typeface="Times New Roman"/>
              </a:rPr>
              <a:t> order to </a:t>
            </a:r>
            <a:r>
              <a:rPr lang="en-US" sz="1800" spc="-5" dirty="0">
                <a:latin typeface="Times New Roman"/>
                <a:cs typeface="Times New Roman"/>
              </a:rPr>
              <a:t>achieve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efficient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reliable operation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</a:p>
          <a:p>
            <a:pPr marL="63500" algn="just">
              <a:lnSpc>
                <a:spcPct val="100000"/>
              </a:lnSpc>
              <a:spcBef>
                <a:spcPts val="114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control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should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satisfy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following objectives:</a:t>
            </a:r>
            <a:endParaRPr lang="en-US" sz="1800" dirty="0">
              <a:latin typeface="Times New Roman"/>
              <a:cs typeface="Times New Roman"/>
            </a:endParaRPr>
          </a:p>
          <a:p>
            <a:pPr marL="520700" lvl="3" indent="-342900">
              <a:lnSpc>
                <a:spcPct val="100000"/>
              </a:lnSpc>
              <a:spcBef>
                <a:spcPts val="1150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Voltages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at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all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terminals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all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equipment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system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are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within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acceptable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limits</a:t>
            </a:r>
          </a:p>
          <a:p>
            <a:pPr marL="520700" lvl="3" indent="-34290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System</a:t>
            </a:r>
            <a:r>
              <a:rPr lang="en-US" dirty="0">
                <a:latin typeface="Times New Roman"/>
                <a:cs typeface="Times New Roman"/>
              </a:rPr>
              <a:t> stability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</a:t>
            </a:r>
            <a:r>
              <a:rPr lang="en-US" spc="-5" dirty="0">
                <a:latin typeface="Times New Roman"/>
                <a:cs typeface="Times New Roman"/>
              </a:rPr>
              <a:t> enhanced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 maximize </a:t>
            </a:r>
            <a:r>
              <a:rPr lang="en-US" spc="-5" dirty="0">
                <a:latin typeface="Times New Roman"/>
                <a:cs typeface="Times New Roman"/>
              </a:rPr>
              <a:t>utilization</a:t>
            </a:r>
            <a:r>
              <a:rPr lang="en-US" dirty="0">
                <a:latin typeface="Times New Roman"/>
                <a:cs typeface="Times New Roman"/>
              </a:rPr>
              <a:t> of the</a:t>
            </a:r>
            <a:r>
              <a:rPr lang="en-US" spc="-5" dirty="0">
                <a:latin typeface="Times New Roman"/>
                <a:cs typeface="Times New Roman"/>
              </a:rPr>
              <a:t> transmission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system</a:t>
            </a:r>
            <a:endParaRPr lang="en-US" dirty="0">
              <a:latin typeface="Times New Roman"/>
              <a:cs typeface="Times New Roman"/>
            </a:endParaRPr>
          </a:p>
          <a:p>
            <a:pPr marL="520700" lvl="3" indent="-342900">
              <a:lnSpc>
                <a:spcPct val="100000"/>
              </a:lnSpc>
              <a:spcBef>
                <a:spcPts val="635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-5" dirty="0">
                <a:latin typeface="Times New Roman"/>
                <a:cs typeface="Times New Roman"/>
              </a:rPr>
              <a:t> reactive</a:t>
            </a:r>
            <a:r>
              <a:rPr lang="en-US" dirty="0">
                <a:latin typeface="Times New Roman"/>
                <a:cs typeface="Times New Roman"/>
              </a:rPr>
              <a:t> power </a:t>
            </a:r>
            <a:r>
              <a:rPr lang="en-US" spc="-5" dirty="0">
                <a:latin typeface="Times New Roman"/>
                <a:cs typeface="Times New Roman"/>
              </a:rPr>
              <a:t>flow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</a:t>
            </a:r>
            <a:r>
              <a:rPr lang="en-US" spc="-5" dirty="0">
                <a:latin typeface="Times New Roman"/>
                <a:cs typeface="Times New Roman"/>
              </a:rPr>
              <a:t> minimized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as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reduce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RI</a:t>
            </a:r>
            <a:r>
              <a:rPr lang="en-US" spc="-7" baseline="38194" dirty="0">
                <a:latin typeface="Times New Roman"/>
                <a:cs typeface="Times New Roman"/>
              </a:rPr>
              <a:t>2</a:t>
            </a:r>
            <a:r>
              <a:rPr lang="en-US" spc="179" baseline="38194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and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XI</a:t>
            </a:r>
            <a:r>
              <a:rPr lang="en-US" spc="-15" baseline="38194" dirty="0">
                <a:latin typeface="Times New Roman"/>
                <a:cs typeface="Times New Roman"/>
              </a:rPr>
              <a:t>2</a:t>
            </a:r>
            <a:r>
              <a:rPr lang="en-US" spc="157" baseline="38194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losses.</a:t>
            </a:r>
            <a:endParaRPr lang="en-US" dirty="0">
              <a:latin typeface="Times New Roman"/>
              <a:cs typeface="Times New Roman"/>
            </a:endParaRPr>
          </a:p>
          <a:p>
            <a:pPr lvl="3"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62865" marR="53975" algn="just">
              <a:lnSpc>
                <a:spcPct val="110200"/>
              </a:lnSpc>
            </a:pPr>
            <a:r>
              <a:rPr lang="en-US" sz="1800" spc="-5" dirty="0">
                <a:latin typeface="Times New Roman"/>
                <a:cs typeface="Times New Roman"/>
              </a:rPr>
              <a:t>Almost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transported</a:t>
            </a:r>
            <a:r>
              <a:rPr lang="en-US" sz="1800" dirty="0">
                <a:latin typeface="Times New Roman"/>
                <a:cs typeface="Times New Roman"/>
              </a:rPr>
              <a:t> 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consumed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alternating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(AC)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networks,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supply</a:t>
            </a:r>
            <a:r>
              <a:rPr lang="en-US" sz="1800" dirty="0">
                <a:latin typeface="Times New Roman"/>
                <a:cs typeface="Times New Roman"/>
              </a:rPr>
              <a:t> or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consume two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powers: real power and reactive power. Real power accomplishes useful work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while 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supports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voltage that </a:t>
            </a:r>
            <a:r>
              <a:rPr lang="en-US" sz="1800" dirty="0">
                <a:latin typeface="Times New Roman"/>
                <a:cs typeface="Times New Roman"/>
              </a:rPr>
              <a:t>must be </a:t>
            </a:r>
            <a:r>
              <a:rPr lang="en-US" sz="1800" spc="-5" dirty="0">
                <a:latin typeface="Times New Roman"/>
                <a:cs typeface="Times New Roman"/>
              </a:rPr>
              <a:t>controlled for system reliability. Reactive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essential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move active power through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transmission and distribution </a:t>
            </a:r>
            <a:r>
              <a:rPr lang="en-US" sz="1800" spc="-10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customer. </a:t>
            </a:r>
            <a:r>
              <a:rPr lang="en-US" sz="1800" dirty="0">
                <a:latin typeface="Times New Roman"/>
                <a:cs typeface="Times New Roman"/>
              </a:rPr>
              <a:t>For </a:t>
            </a:r>
            <a:r>
              <a:rPr lang="en-US" sz="1800" spc="-5" dirty="0">
                <a:latin typeface="Times New Roman"/>
                <a:cs typeface="Times New Roman"/>
              </a:rPr>
              <a:t>AC </a:t>
            </a:r>
            <a:r>
              <a:rPr lang="en-US" sz="1800" dirty="0">
                <a:latin typeface="Times New Roman"/>
                <a:cs typeface="Times New Roman"/>
              </a:rPr>
              <a:t>systems </a:t>
            </a:r>
            <a:r>
              <a:rPr lang="en-US" sz="1800" spc="-5" dirty="0">
                <a:latin typeface="Times New Roman"/>
                <a:cs typeface="Times New Roman"/>
              </a:rPr>
              <a:t>voltage and current pulsate at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frequency. Although AC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and current pulsate at same frequency, </a:t>
            </a:r>
            <a:r>
              <a:rPr lang="en-US" sz="1800" dirty="0">
                <a:latin typeface="Times New Roman"/>
                <a:cs typeface="Times New Roman"/>
              </a:rPr>
              <a:t>they peak </a:t>
            </a:r>
            <a:r>
              <a:rPr lang="en-US" sz="1800" spc="-5" dirty="0">
                <a:latin typeface="Times New Roman"/>
                <a:cs typeface="Times New Roman"/>
              </a:rPr>
              <a:t>at different </a:t>
            </a:r>
            <a:r>
              <a:rPr lang="en-US" sz="1800" dirty="0">
                <a:latin typeface="Times New Roman"/>
                <a:cs typeface="Times New Roman"/>
              </a:rPr>
              <a:t>time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algebraic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product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voltage and current. Real </a:t>
            </a:r>
            <a:r>
              <a:rPr lang="en-US" sz="1800" dirty="0">
                <a:latin typeface="Times New Roman"/>
                <a:cs typeface="Times New Roman"/>
              </a:rPr>
              <a:t>power is the </a:t>
            </a:r>
            <a:r>
              <a:rPr lang="en-US" sz="1800" spc="-5" dirty="0">
                <a:latin typeface="Times New Roman"/>
                <a:cs typeface="Times New Roman"/>
              </a:rPr>
              <a:t>average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power over cycle and measured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volt-amperes</a:t>
            </a:r>
            <a:r>
              <a:rPr lang="en-US" sz="1800" dirty="0">
                <a:latin typeface="Times New Roman"/>
                <a:cs typeface="Times New Roman"/>
              </a:rPr>
              <a:t> 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watt.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portion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with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zero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average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value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called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measured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b="1" spc="-5" dirty="0">
                <a:latin typeface="Times New Roman"/>
                <a:cs typeface="Times New Roman"/>
              </a:rPr>
              <a:t>volt-amperes reactive </a:t>
            </a:r>
            <a:r>
              <a:rPr lang="en-US" sz="1800" b="1" dirty="0">
                <a:latin typeface="Times New Roman"/>
                <a:cs typeface="Times New Roman"/>
              </a:rPr>
              <a:t>or</a:t>
            </a:r>
            <a:r>
              <a:rPr lang="en-US" sz="1800" b="1" spc="-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vars.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332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FF3F-25D5-4AAD-854A-C2497840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DA48-1C94-48F8-8E3E-D3576A9D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>
            <a:normAutofit fontScale="85000" lnSpcReduction="10000"/>
          </a:bodyPr>
          <a:lstStyle/>
          <a:p>
            <a:pPr marL="368935" lvl="2" indent="-306070" algn="just">
              <a:lnSpc>
                <a:spcPct val="100000"/>
              </a:lnSpc>
              <a:spcBef>
                <a:spcPts val="1165"/>
              </a:spcBef>
              <a:buSzPct val="91666"/>
              <a:buAutoNum type="arabicPeriod" startAt="2"/>
              <a:tabLst>
                <a:tab pos="368935" algn="l"/>
              </a:tabLst>
            </a:pP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VOLTAGE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lang="en-US"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USING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TAP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CHANGING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TRANSFORMERS</a:t>
            </a:r>
            <a:r>
              <a:rPr lang="en-US"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lang="en-US" sz="1800" dirty="0">
              <a:latin typeface="Times New Roman"/>
              <a:cs typeface="Times New Roman"/>
            </a:endParaRP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Voltage control </a:t>
            </a:r>
            <a:r>
              <a:rPr lang="en-US" sz="1800" dirty="0">
                <a:latin typeface="Times New Roman"/>
                <a:cs typeface="Times New Roman"/>
              </a:rPr>
              <a:t>using tap </a:t>
            </a:r>
            <a:r>
              <a:rPr lang="en-US" sz="1800" spc="-5" dirty="0">
                <a:latin typeface="Times New Roman"/>
                <a:cs typeface="Times New Roman"/>
              </a:rPr>
              <a:t>changing transformers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basic and easiest </a:t>
            </a:r>
            <a:r>
              <a:rPr lang="en-US" sz="1800" dirty="0">
                <a:latin typeface="Times New Roman"/>
                <a:cs typeface="Times New Roman"/>
              </a:rPr>
              <a:t>way of controlling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transmission, sub-transmission and </a:t>
            </a:r>
            <a:r>
              <a:rPr lang="en-US" sz="1800" dirty="0">
                <a:latin typeface="Times New Roman"/>
                <a:cs typeface="Times New Roman"/>
              </a:rPr>
              <a:t>distribution </a:t>
            </a:r>
            <a:r>
              <a:rPr lang="en-US" sz="1800" spc="-5" dirty="0">
                <a:latin typeface="Times New Roman"/>
                <a:cs typeface="Times New Roman"/>
              </a:rPr>
              <a:t>systems.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high </a:t>
            </a:r>
            <a:r>
              <a:rPr lang="en-US" sz="1800" dirty="0">
                <a:latin typeface="Times New Roman"/>
                <a:cs typeface="Times New Roman"/>
              </a:rPr>
              <a:t>voltage </a:t>
            </a:r>
            <a:r>
              <a:rPr lang="en-US" sz="1800" spc="-5" dirty="0">
                <a:latin typeface="Times New Roman"/>
                <a:cs typeface="Times New Roman"/>
              </a:rPr>
              <a:t>and extra-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high voltage lines On Load Tap Changing </a:t>
            </a:r>
            <a:r>
              <a:rPr lang="en-US" sz="1800" dirty="0">
                <a:latin typeface="Times New Roman"/>
                <a:cs typeface="Times New Roman"/>
              </a:rPr>
              <a:t>(OLTC) </a:t>
            </a:r>
            <a:r>
              <a:rPr lang="en-US" sz="1800" spc="-5" dirty="0">
                <a:latin typeface="Times New Roman"/>
                <a:cs typeface="Times New Roman"/>
              </a:rPr>
              <a:t>transformers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used </a:t>
            </a:r>
            <a:r>
              <a:rPr lang="en-US" sz="1800" dirty="0">
                <a:latin typeface="Times New Roman"/>
                <a:cs typeface="Times New Roman"/>
              </a:rPr>
              <a:t>while </a:t>
            </a:r>
            <a:r>
              <a:rPr lang="en-US" sz="1800" spc="-5" dirty="0">
                <a:latin typeface="Times New Roman"/>
                <a:cs typeface="Times New Roman"/>
              </a:rPr>
              <a:t>ordinary off-load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tap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changers prevail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distribution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circuits. </a:t>
            </a:r>
            <a:r>
              <a:rPr lang="en-US" sz="1800" spc="-15" dirty="0">
                <a:latin typeface="Times New Roman"/>
                <a:cs typeface="Times New Roman"/>
              </a:rPr>
              <a:t>It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to be </a:t>
            </a:r>
            <a:r>
              <a:rPr lang="en-US" sz="1800" spc="-5" dirty="0">
                <a:latin typeface="Times New Roman"/>
                <a:cs typeface="Times New Roman"/>
              </a:rPr>
              <a:t>noted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tap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changing transformers </a:t>
            </a:r>
            <a:r>
              <a:rPr lang="en-US" sz="1800" dirty="0">
                <a:latin typeface="Times New Roman"/>
                <a:cs typeface="Times New Roman"/>
              </a:rPr>
              <a:t>do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Consider</a:t>
            </a:r>
            <a:r>
              <a:rPr lang="en-US" sz="1800" dirty="0">
                <a:latin typeface="Times New Roman"/>
                <a:cs typeface="Times New Roman"/>
              </a:rPr>
              <a:t> the operation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dirty="0">
                <a:latin typeface="Times New Roman"/>
                <a:cs typeface="Times New Roman"/>
              </a:rPr>
              <a:t> line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tap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changing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both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ends </a:t>
            </a:r>
            <a:r>
              <a:rPr lang="en-US" sz="1800" spc="-5" dirty="0">
                <a:latin typeface="Times New Roman"/>
                <a:cs typeface="Times New Roman"/>
              </a:rPr>
              <a:t>as shown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Fig..</a:t>
            </a: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63500" marR="5461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200"/>
              </a:lnSpc>
              <a:spcBef>
                <a:spcPts val="95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Let </a:t>
            </a:r>
            <a:r>
              <a:rPr lang="en-US" sz="1800" dirty="0" err="1">
                <a:latin typeface="Times New Roman"/>
                <a:cs typeface="Times New Roman"/>
              </a:rPr>
              <a:t>ts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tr be the off-nominal </a:t>
            </a:r>
            <a:r>
              <a:rPr lang="en-US" sz="1800" spc="-5" dirty="0">
                <a:latin typeface="Times New Roman"/>
                <a:cs typeface="Times New Roman"/>
              </a:rPr>
              <a:t>tap settings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transformers at </a:t>
            </a:r>
            <a:r>
              <a:rPr lang="en-US" sz="1800" dirty="0">
                <a:latin typeface="Times New Roman"/>
                <a:cs typeface="Times New Roman"/>
              </a:rPr>
              <a:t>the sending </a:t>
            </a:r>
            <a:r>
              <a:rPr lang="en-US" sz="1800" spc="-5" dirty="0">
                <a:latin typeface="Times New Roman"/>
                <a:cs typeface="Times New Roman"/>
              </a:rPr>
              <a:t>end and </a:t>
            </a:r>
            <a:r>
              <a:rPr lang="en-US" sz="1800" dirty="0">
                <a:latin typeface="Times New Roman"/>
                <a:cs typeface="Times New Roman"/>
              </a:rPr>
              <a:t>receiving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end respectively. For example,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transformer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nominal ratio </a:t>
            </a:r>
            <a:r>
              <a:rPr lang="en-US" sz="1800" dirty="0">
                <a:latin typeface="Times New Roman"/>
                <a:cs typeface="Times New Roman"/>
              </a:rPr>
              <a:t>6.6 kV to 33 kV </a:t>
            </a:r>
            <a:r>
              <a:rPr lang="en-US" sz="1800" spc="-5" dirty="0">
                <a:latin typeface="Times New Roman"/>
                <a:cs typeface="Times New Roman"/>
              </a:rPr>
              <a:t>when tapped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 </a:t>
            </a:r>
            <a:r>
              <a:rPr lang="en-US" sz="1800" dirty="0">
                <a:latin typeface="Times New Roman"/>
                <a:cs typeface="Times New Roman"/>
              </a:rPr>
              <a:t>6.6 kV to 36 </a:t>
            </a:r>
            <a:r>
              <a:rPr lang="en-US" sz="1800" spc="-5" dirty="0">
                <a:latin typeface="Times New Roman"/>
                <a:cs typeface="Times New Roman"/>
              </a:rPr>
              <a:t>kV, </a:t>
            </a:r>
            <a:r>
              <a:rPr lang="en-US" sz="1800" spc="5" dirty="0">
                <a:latin typeface="Times New Roman"/>
                <a:cs typeface="Times New Roman"/>
              </a:rPr>
              <a:t>it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set </a:t>
            </a:r>
            <a:r>
              <a:rPr lang="en-US" sz="1800" dirty="0">
                <a:latin typeface="Times New Roman"/>
                <a:cs typeface="Times New Roman"/>
              </a:rPr>
              <a:t>to have off-nominal </a:t>
            </a:r>
            <a:r>
              <a:rPr lang="en-US" sz="1800" spc="-5" dirty="0">
                <a:latin typeface="Times New Roman"/>
                <a:cs typeface="Times New Roman"/>
              </a:rPr>
              <a:t>tap </a:t>
            </a:r>
            <a:r>
              <a:rPr lang="en-US" sz="1800" dirty="0">
                <a:latin typeface="Times New Roman"/>
                <a:cs typeface="Times New Roman"/>
              </a:rPr>
              <a:t>setting of 36 / 33 = 1.09. The </a:t>
            </a:r>
            <a:r>
              <a:rPr lang="en-US" sz="1800" spc="-5" dirty="0">
                <a:latin typeface="Times New Roman"/>
                <a:cs typeface="Times New Roman"/>
              </a:rPr>
              <a:t>above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equivalent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transformer with </a:t>
            </a:r>
            <a:r>
              <a:rPr lang="en-US" sz="1800" dirty="0">
                <a:latin typeface="Times New Roman"/>
                <a:cs typeface="Times New Roman"/>
              </a:rPr>
              <a:t>nominal </a:t>
            </a:r>
            <a:r>
              <a:rPr lang="en-US" sz="1800" spc="-5" dirty="0">
                <a:latin typeface="Times New Roman"/>
                <a:cs typeface="Times New Roman"/>
              </a:rPr>
              <a:t>ratio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6.6 </a:t>
            </a:r>
            <a:r>
              <a:rPr lang="en-US" sz="1800" spc="5" dirty="0">
                <a:latin typeface="Times New Roman"/>
                <a:cs typeface="Times New Roman"/>
              </a:rPr>
              <a:t>kV </a:t>
            </a:r>
            <a:r>
              <a:rPr lang="en-US" sz="1800" dirty="0">
                <a:latin typeface="Times New Roman"/>
                <a:cs typeface="Times New Roman"/>
              </a:rPr>
              <a:t>to 33 </a:t>
            </a:r>
            <a:r>
              <a:rPr lang="en-US" sz="1800" spc="-5" dirty="0">
                <a:latin typeface="Times New Roman"/>
                <a:cs typeface="Times New Roman"/>
              </a:rPr>
              <a:t>kV,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series with an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auto transformer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ratio 33:36 </a:t>
            </a:r>
            <a:r>
              <a:rPr lang="en-US" sz="1800" dirty="0" err="1">
                <a:latin typeface="Times New Roman"/>
                <a:cs typeface="Times New Roman"/>
              </a:rPr>
              <a:t>i.e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1: 1.09.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12700" marR="24130">
              <a:lnSpc>
                <a:spcPct val="96000"/>
              </a:lnSpc>
              <a:spcBef>
                <a:spcPts val="5"/>
              </a:spcBef>
            </a:pPr>
            <a:r>
              <a:rPr lang="en-US" sz="1800" spc="-10" dirty="0">
                <a:latin typeface="Times New Roman"/>
                <a:cs typeface="Times New Roman"/>
              </a:rPr>
              <a:t>In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following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discussion,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magnitudes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voltages</a:t>
            </a:r>
            <a:r>
              <a:rPr lang="en-US" sz="1800" spc="-5" dirty="0">
                <a:latin typeface="Times New Roman"/>
                <a:cs typeface="Times New Roman"/>
              </a:rPr>
              <a:t> are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referred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V1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V2.It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noted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V1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V2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nominal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 (Transmission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line </a:t>
            </a:r>
            <a:r>
              <a:rPr lang="en-US" sz="1800" spc="-5" dirty="0">
                <a:latin typeface="Times New Roman"/>
                <a:cs typeface="Times New Roman"/>
              </a:rPr>
              <a:t>voltages such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33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kV,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66 </a:t>
            </a:r>
            <a:r>
              <a:rPr lang="en-US" sz="1800" spc="-5" dirty="0">
                <a:latin typeface="Times New Roman"/>
                <a:cs typeface="Times New Roman"/>
              </a:rPr>
              <a:t>kV,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132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kV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400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kV)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ends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actual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</a:t>
            </a:r>
            <a:r>
              <a:rPr lang="en-US" sz="1800" dirty="0">
                <a:latin typeface="Times New Roman"/>
                <a:cs typeface="Times New Roman"/>
              </a:rPr>
              <a:t> being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ts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V1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V2.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determine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tap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changing ratios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completely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drop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line.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product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5" dirty="0" err="1">
                <a:latin typeface="Times New Roman"/>
                <a:cs typeface="Times New Roman"/>
              </a:rPr>
              <a:t>ts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made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unity;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ensures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overall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level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remains</a:t>
            </a:r>
            <a:r>
              <a:rPr lang="en-US" sz="1800" dirty="0">
                <a:latin typeface="Times New Roman"/>
                <a:cs typeface="Times New Roman"/>
              </a:rPr>
              <a:t> in the</a:t>
            </a:r>
            <a:r>
              <a:rPr lang="en-US" sz="1800" spc="-5" dirty="0">
                <a:latin typeface="Times New Roman"/>
                <a:cs typeface="Times New Roman"/>
              </a:rPr>
              <a:t> same</a:t>
            </a:r>
            <a:r>
              <a:rPr lang="en-US" sz="1800" dirty="0">
                <a:latin typeface="Times New Roman"/>
                <a:cs typeface="Times New Roman"/>
              </a:rPr>
              <a:t> order</a:t>
            </a:r>
            <a:r>
              <a:rPr lang="en-US" sz="1800" spc="-5" dirty="0">
                <a:latin typeface="Times New Roman"/>
                <a:cs typeface="Times New Roman"/>
              </a:rPr>
              <a:t> 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minimum </a:t>
            </a:r>
            <a:r>
              <a:rPr lang="en-US" sz="1800" spc="-5" dirty="0">
                <a:latin typeface="Times New Roman"/>
                <a:cs typeface="Times New Roman"/>
              </a:rPr>
              <a:t>range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taps</a:t>
            </a:r>
            <a:r>
              <a:rPr lang="en-US" sz="1800" dirty="0">
                <a:latin typeface="Times New Roman"/>
                <a:cs typeface="Times New Roman"/>
              </a:rPr>
              <a:t> on both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sides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used.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total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impedance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referred</a:t>
            </a:r>
            <a:r>
              <a:rPr lang="en-US" sz="1800" dirty="0">
                <a:latin typeface="Times New Roman"/>
                <a:cs typeface="Times New Roman"/>
              </a:rPr>
              <a:t> to high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side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5" dirty="0">
                <a:latin typeface="Times New Roman"/>
                <a:cs typeface="Times New Roman"/>
              </a:rPr>
              <a:t> (R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+ j X) Ω</a:t>
            </a:r>
          </a:p>
          <a:p>
            <a:pPr marL="0" marR="54610" indent="0" algn="just">
              <a:lnSpc>
                <a:spcPct val="110200"/>
              </a:lnSpc>
              <a:spcBef>
                <a:spcPts val="980"/>
              </a:spcBef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0744DD0-0EA4-4C54-9175-87BE3B39DE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208" y="2341983"/>
            <a:ext cx="5510955" cy="12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613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AC2A-06BA-4A21-BB72-DE36B410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82D7-93E2-4FFB-AE90-ABEB1908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176"/>
            <a:ext cx="10515600" cy="5635787"/>
          </a:xfrm>
        </p:spPr>
        <p:txBody>
          <a:bodyPr>
            <a:normAutofit fontScale="77500" lnSpcReduction="20000"/>
          </a:bodyPr>
          <a:lstStyle/>
          <a:p>
            <a:pPr marL="469900" marR="9525" indent="-419100" algn="just">
              <a:lnSpc>
                <a:spcPts val="1390"/>
              </a:lnSpc>
              <a:spcBef>
                <a:spcPts val="1035"/>
              </a:spcBef>
            </a:pPr>
            <a:endParaRPr lang="en-US" sz="2600" b="1" spc="-5" dirty="0">
              <a:latin typeface="Times New Roman"/>
              <a:cs typeface="Times New Roman"/>
            </a:endParaRPr>
          </a:p>
          <a:p>
            <a:pPr marL="469900" marR="9525" indent="-419100" algn="just">
              <a:lnSpc>
                <a:spcPts val="1390"/>
              </a:lnSpc>
              <a:spcBef>
                <a:spcPts val="1035"/>
              </a:spcBef>
            </a:pPr>
            <a:r>
              <a:rPr lang="en-US" sz="2600" b="1" spc="-5" dirty="0">
                <a:latin typeface="Times New Roman"/>
                <a:cs typeface="Times New Roman"/>
              </a:rPr>
              <a:t>Shunt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Compensation,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Series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compensation,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Phase</a:t>
            </a:r>
            <a:r>
              <a:rPr lang="en-US" sz="2600" b="1" dirty="0">
                <a:latin typeface="Times New Roman"/>
                <a:cs typeface="Times New Roman"/>
              </a:rPr>
              <a:t> angle</a:t>
            </a:r>
            <a:r>
              <a:rPr lang="en-US" sz="2600" b="1" spc="5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compensation/</a:t>
            </a:r>
            <a:r>
              <a:rPr lang="en-US" sz="2600" b="1" spc="290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Reactive 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Power</a:t>
            </a:r>
            <a:r>
              <a:rPr lang="en-US" sz="2600" b="1" spc="-10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Control</a:t>
            </a:r>
            <a:r>
              <a:rPr lang="en-US" sz="2600" b="1" dirty="0">
                <a:latin typeface="Times New Roman"/>
                <a:cs typeface="Times New Roman"/>
              </a:rPr>
              <a:t> in </a:t>
            </a:r>
            <a:r>
              <a:rPr lang="en-US" sz="2600" b="1" spc="-5" dirty="0">
                <a:latin typeface="Times New Roman"/>
                <a:cs typeface="Times New Roman"/>
              </a:rPr>
              <a:t>Electrical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Systems</a:t>
            </a:r>
            <a:endParaRPr lang="en-US" sz="2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730"/>
              </a:spcBef>
            </a:pPr>
            <a:r>
              <a:rPr lang="en-US" sz="2600" spc="-5" dirty="0">
                <a:latin typeface="Times New Roman"/>
                <a:cs typeface="Times New Roman"/>
              </a:rPr>
              <a:t>During </a:t>
            </a:r>
            <a:r>
              <a:rPr lang="en-US" sz="2600" dirty="0">
                <a:latin typeface="Times New Roman"/>
                <a:cs typeface="Times New Roman"/>
              </a:rPr>
              <a:t>the daily operation, </a:t>
            </a:r>
            <a:r>
              <a:rPr lang="en-US" sz="2600" spc="-5" dirty="0">
                <a:latin typeface="Times New Roman"/>
                <a:cs typeface="Times New Roman"/>
              </a:rPr>
              <a:t>power systems </a:t>
            </a:r>
            <a:r>
              <a:rPr lang="en-US" sz="2600" spc="5" dirty="0">
                <a:latin typeface="Times New Roman"/>
                <a:cs typeface="Times New Roman"/>
              </a:rPr>
              <a:t>may </a:t>
            </a:r>
            <a:r>
              <a:rPr lang="en-US" sz="2600" spc="-5" dirty="0">
                <a:latin typeface="Times New Roman"/>
                <a:cs typeface="Times New Roman"/>
              </a:rPr>
              <a:t>experience </a:t>
            </a:r>
            <a:r>
              <a:rPr lang="en-US" sz="2600" dirty="0">
                <a:latin typeface="Times New Roman"/>
                <a:cs typeface="Times New Roman"/>
              </a:rPr>
              <a:t>both </a:t>
            </a:r>
            <a:r>
              <a:rPr lang="en-US" sz="2600" spc="-5" dirty="0">
                <a:latin typeface="Times New Roman"/>
                <a:cs typeface="Times New Roman"/>
              </a:rPr>
              <a:t>over-voltage and under-voltage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violations that can </a:t>
            </a:r>
            <a:r>
              <a:rPr lang="en-US" sz="2600" dirty="0">
                <a:latin typeface="Times New Roman"/>
                <a:cs typeface="Times New Roman"/>
              </a:rPr>
              <a:t>be </a:t>
            </a:r>
            <a:r>
              <a:rPr lang="en-US" sz="2600" spc="-5" dirty="0">
                <a:latin typeface="Times New Roman"/>
                <a:cs typeface="Times New Roman"/>
              </a:rPr>
              <a:t>overcome </a:t>
            </a:r>
            <a:r>
              <a:rPr lang="en-US" sz="2600" spc="10" dirty="0">
                <a:latin typeface="Times New Roman"/>
                <a:cs typeface="Times New Roman"/>
              </a:rPr>
              <a:t>by </a:t>
            </a:r>
            <a:r>
              <a:rPr lang="en-US" sz="2600" spc="-5" dirty="0">
                <a:latin typeface="Times New Roman"/>
                <a:cs typeface="Times New Roman"/>
              </a:rPr>
              <a:t>voltage/Var control .Through </a:t>
            </a:r>
            <a:r>
              <a:rPr lang="en-US" sz="2600" dirty="0">
                <a:latin typeface="Times New Roman"/>
                <a:cs typeface="Times New Roman"/>
              </a:rPr>
              <a:t>controlling the </a:t>
            </a:r>
            <a:r>
              <a:rPr lang="en-US" sz="2600" spc="-5" dirty="0">
                <a:latin typeface="Times New Roman"/>
                <a:cs typeface="Times New Roman"/>
              </a:rPr>
              <a:t>production,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adsorption,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flow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reactive</a:t>
            </a:r>
            <a:r>
              <a:rPr lang="en-US" sz="2600" dirty="0">
                <a:latin typeface="Times New Roman"/>
                <a:cs typeface="Times New Roman"/>
              </a:rPr>
              <a:t> power </a:t>
            </a:r>
            <a:r>
              <a:rPr lang="en-US" sz="2600" spc="-5" dirty="0">
                <a:latin typeface="Times New Roman"/>
                <a:cs typeface="Times New Roman"/>
              </a:rPr>
              <a:t>at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all</a:t>
            </a:r>
            <a:r>
              <a:rPr lang="en-US" sz="2600" dirty="0">
                <a:latin typeface="Times New Roman"/>
                <a:cs typeface="Times New Roman"/>
              </a:rPr>
              <a:t> levels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in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system,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voltage/Var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control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maintain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voltage</a:t>
            </a:r>
            <a:r>
              <a:rPr lang="en-US" sz="2600" dirty="0">
                <a:latin typeface="Times New Roman"/>
                <a:cs typeface="Times New Roman"/>
              </a:rPr>
              <a:t> profile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within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acceptable</a:t>
            </a:r>
            <a:r>
              <a:rPr lang="en-US" sz="2600" dirty="0">
                <a:latin typeface="Times New Roman"/>
                <a:cs typeface="Times New Roman"/>
              </a:rPr>
              <a:t> limit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reduce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losses.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 connected generators </a:t>
            </a:r>
            <a:r>
              <a:rPr lang="en-US" sz="2600" dirty="0">
                <a:latin typeface="Times New Roman"/>
                <a:cs typeface="Times New Roman"/>
              </a:rPr>
              <a:t>are </a:t>
            </a:r>
            <a:r>
              <a:rPr lang="en-US" sz="2600" spc="-5" dirty="0">
                <a:latin typeface="Times New Roman"/>
                <a:cs typeface="Times New Roman"/>
              </a:rPr>
              <a:t>generally required </a:t>
            </a:r>
            <a:r>
              <a:rPr lang="en-US" sz="2600" dirty="0">
                <a:latin typeface="Times New Roman"/>
                <a:cs typeface="Times New Roman"/>
              </a:rPr>
              <a:t>to </a:t>
            </a:r>
            <a:r>
              <a:rPr lang="en-US" sz="2600" spc="-5" dirty="0">
                <a:latin typeface="Times New Roman"/>
                <a:cs typeface="Times New Roman"/>
              </a:rPr>
              <a:t>support </a:t>
            </a:r>
            <a:r>
              <a:rPr lang="en-US" sz="2600" dirty="0">
                <a:latin typeface="Times New Roman"/>
                <a:cs typeface="Times New Roman"/>
              </a:rPr>
              <a:t>reactive power </a:t>
            </a:r>
            <a:r>
              <a:rPr lang="en-US" sz="2600" spc="-5" dirty="0">
                <a:latin typeface="Times New Roman"/>
                <a:cs typeface="Times New Roman"/>
              </a:rPr>
              <a:t>flow. For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example, Transmission </a:t>
            </a:r>
            <a:r>
              <a:rPr lang="en-US" sz="2600" spc="-10" dirty="0">
                <a:latin typeface="Times New Roman"/>
                <a:cs typeface="Times New Roman"/>
              </a:rPr>
              <a:t>system </a:t>
            </a:r>
            <a:r>
              <a:rPr lang="en-US" sz="2600" spc="-5" dirty="0">
                <a:latin typeface="Times New Roman"/>
                <a:cs typeface="Times New Roman"/>
              </a:rPr>
              <a:t>generators </a:t>
            </a:r>
            <a:r>
              <a:rPr lang="en-US" sz="2600" dirty="0">
                <a:latin typeface="Times New Roman"/>
                <a:cs typeface="Times New Roman"/>
              </a:rPr>
              <a:t>are </a:t>
            </a:r>
            <a:r>
              <a:rPr lang="en-US" sz="2600" spc="-5" dirty="0">
                <a:latin typeface="Times New Roman"/>
                <a:cs typeface="Times New Roman"/>
              </a:rPr>
              <a:t>required </a:t>
            </a:r>
            <a:r>
              <a:rPr lang="en-US" sz="2600" spc="5" dirty="0">
                <a:latin typeface="Times New Roman"/>
                <a:cs typeface="Times New Roman"/>
              </a:rPr>
              <a:t>by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Grid </a:t>
            </a:r>
            <a:r>
              <a:rPr lang="en-US" sz="2600" dirty="0">
                <a:latin typeface="Times New Roman"/>
                <a:cs typeface="Times New Roman"/>
              </a:rPr>
              <a:t>Code </a:t>
            </a:r>
            <a:r>
              <a:rPr lang="en-US" sz="2600" spc="-5" dirty="0">
                <a:latin typeface="Times New Roman"/>
                <a:cs typeface="Times New Roman"/>
              </a:rPr>
              <a:t>Requirements </a:t>
            </a:r>
            <a:r>
              <a:rPr lang="en-US" sz="2600" dirty="0">
                <a:latin typeface="Times New Roman"/>
                <a:cs typeface="Times New Roman"/>
              </a:rPr>
              <a:t>to </a:t>
            </a:r>
            <a:r>
              <a:rPr lang="en-US" sz="2600" spc="-5" dirty="0">
                <a:latin typeface="Times New Roman"/>
                <a:cs typeface="Times New Roman"/>
              </a:rPr>
              <a:t>supply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their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rated</a:t>
            </a:r>
            <a:r>
              <a:rPr lang="en-US" sz="2600" spc="6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between</a:t>
            </a:r>
            <a:r>
              <a:rPr lang="en-US" sz="2600" spc="6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limits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0.85</a:t>
            </a:r>
            <a:r>
              <a:rPr lang="en-US" sz="2600" spc="6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factor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lagging</a:t>
            </a:r>
            <a:r>
              <a:rPr lang="en-US" sz="2600" spc="5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spc="6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0.90</a:t>
            </a:r>
            <a:r>
              <a:rPr lang="en-US" sz="2600" spc="6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factor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leading </a:t>
            </a:r>
            <a:r>
              <a:rPr lang="en-US" sz="2600" spc="-28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at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designated terminals.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system operator will perform switching actions </a:t>
            </a:r>
            <a:r>
              <a:rPr lang="en-US" sz="2600" dirty="0">
                <a:latin typeface="Times New Roman"/>
                <a:cs typeface="Times New Roman"/>
              </a:rPr>
              <a:t>to </a:t>
            </a:r>
            <a:r>
              <a:rPr lang="en-US" sz="2600" spc="-5" dirty="0">
                <a:latin typeface="Times New Roman"/>
                <a:cs typeface="Times New Roman"/>
              </a:rPr>
              <a:t>maintain </a:t>
            </a:r>
            <a:r>
              <a:rPr lang="en-US" sz="2600" dirty="0">
                <a:latin typeface="Times New Roman"/>
                <a:cs typeface="Times New Roman"/>
              </a:rPr>
              <a:t>a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secure and economical voltage profile while </a:t>
            </a:r>
            <a:r>
              <a:rPr lang="en-US" sz="2600" dirty="0">
                <a:latin typeface="Times New Roman"/>
                <a:cs typeface="Times New Roman"/>
              </a:rPr>
              <a:t>maintaining a </a:t>
            </a:r>
            <a:r>
              <a:rPr lang="en-US" sz="2600" spc="-5" dirty="0">
                <a:latin typeface="Times New Roman"/>
                <a:cs typeface="Times New Roman"/>
              </a:rPr>
              <a:t>reactive </a:t>
            </a:r>
            <a:r>
              <a:rPr lang="en-US" sz="2600" dirty="0">
                <a:latin typeface="Times New Roman"/>
                <a:cs typeface="Times New Roman"/>
              </a:rPr>
              <a:t>power </a:t>
            </a:r>
            <a:r>
              <a:rPr lang="en-US" sz="2600" spc="-5" dirty="0">
                <a:latin typeface="Times New Roman"/>
                <a:cs typeface="Times New Roman"/>
              </a:rPr>
              <a:t>balance </a:t>
            </a:r>
            <a:r>
              <a:rPr lang="en-US" sz="2600" spc="-5" dirty="0" err="1">
                <a:latin typeface="Times New Roman"/>
                <a:cs typeface="Times New Roman"/>
              </a:rPr>
              <a:t>equation.For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 most of </a:t>
            </a:r>
            <a:r>
              <a:rPr lang="en-US" sz="2600" spc="-5" dirty="0">
                <a:latin typeface="Times New Roman"/>
                <a:cs typeface="Times New Roman"/>
              </a:rPr>
              <a:t>power circuit, resistance </a:t>
            </a:r>
            <a:r>
              <a:rPr lang="en-US" sz="2600" dirty="0">
                <a:latin typeface="Times New Roman"/>
                <a:cs typeface="Times New Roman"/>
              </a:rPr>
              <a:t>R </a:t>
            </a:r>
            <a:r>
              <a:rPr lang="en-US" sz="2600" spc="-5" dirty="0">
                <a:latin typeface="Times New Roman"/>
                <a:cs typeface="Times New Roman"/>
              </a:rPr>
              <a:t>will </a:t>
            </a:r>
            <a:r>
              <a:rPr lang="en-US" sz="2600" dirty="0">
                <a:latin typeface="Times New Roman"/>
                <a:cs typeface="Times New Roman"/>
              </a:rPr>
              <a:t>be </a:t>
            </a:r>
            <a:r>
              <a:rPr lang="en-US" sz="2600" spc="-5" dirty="0">
                <a:latin typeface="Times New Roman"/>
                <a:cs typeface="Times New Roman"/>
              </a:rPr>
              <a:t>much </a:t>
            </a:r>
            <a:r>
              <a:rPr lang="en-US" sz="2600" dirty="0">
                <a:latin typeface="Times New Roman"/>
                <a:cs typeface="Times New Roman"/>
              </a:rPr>
              <a:t>less </a:t>
            </a:r>
            <a:r>
              <a:rPr lang="en-US" sz="2600" spc="-5" dirty="0">
                <a:latin typeface="Times New Roman"/>
                <a:cs typeface="Times New Roman"/>
              </a:rPr>
              <a:t>as compared </a:t>
            </a:r>
            <a:r>
              <a:rPr lang="en-US" sz="2600" dirty="0">
                <a:latin typeface="Times New Roman"/>
                <a:cs typeface="Times New Roman"/>
              </a:rPr>
              <a:t>to reactance </a:t>
            </a:r>
            <a:r>
              <a:rPr lang="en-US" sz="2600" spc="-5" dirty="0">
                <a:latin typeface="Times New Roman"/>
                <a:cs typeface="Times New Roman"/>
              </a:rPr>
              <a:t>X. Neglecting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resistance </a:t>
            </a:r>
            <a:r>
              <a:rPr lang="en-US" sz="2600" spc="5" dirty="0">
                <a:latin typeface="Times New Roman"/>
                <a:cs typeface="Times New Roman"/>
              </a:rPr>
              <a:t>of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-5" dirty="0">
                <a:latin typeface="Times New Roman"/>
                <a:cs typeface="Times New Roman"/>
              </a:rPr>
              <a:t> transmission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line,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we get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Voltage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drop;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ΔV </a:t>
            </a:r>
            <a:r>
              <a:rPr lang="en-US" sz="2600" dirty="0">
                <a:latin typeface="Times New Roman"/>
                <a:cs typeface="Times New Roman"/>
              </a:rPr>
              <a:t>=</a:t>
            </a:r>
            <a:r>
              <a:rPr lang="en-US" sz="2600" spc="-5" dirty="0">
                <a:latin typeface="Times New Roman"/>
                <a:cs typeface="Times New Roman"/>
              </a:rPr>
              <a:t> QX/V</a:t>
            </a:r>
            <a:endParaRPr lang="en-US" sz="26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200"/>
              </a:lnSpc>
              <a:spcBef>
                <a:spcPts val="990"/>
              </a:spcBef>
            </a:pPr>
            <a:r>
              <a:rPr lang="en-US" sz="2600" spc="-5" dirty="0">
                <a:latin typeface="Times New Roman"/>
                <a:cs typeface="Times New Roman"/>
              </a:rPr>
              <a:t>From eq. we </a:t>
            </a:r>
            <a:r>
              <a:rPr lang="en-US" sz="2600" dirty="0">
                <a:latin typeface="Times New Roman"/>
                <a:cs typeface="Times New Roman"/>
              </a:rPr>
              <a:t>can </a:t>
            </a:r>
            <a:r>
              <a:rPr lang="en-US" sz="2600" spc="-5" dirty="0">
                <a:latin typeface="Times New Roman"/>
                <a:cs typeface="Times New Roman"/>
              </a:rPr>
              <a:t>state that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voltage drop </a:t>
            </a:r>
            <a:r>
              <a:rPr lang="en-US" sz="2600" dirty="0">
                <a:latin typeface="Times New Roman"/>
                <a:cs typeface="Times New Roman"/>
              </a:rPr>
              <a:t>in the </a:t>
            </a:r>
            <a:r>
              <a:rPr lang="en-US" sz="2600" spc="-5" dirty="0">
                <a:latin typeface="Times New Roman"/>
                <a:cs typeface="Times New Roman"/>
              </a:rPr>
              <a:t>transmission </a:t>
            </a:r>
            <a:r>
              <a:rPr lang="en-US" sz="2600" dirty="0">
                <a:latin typeface="Times New Roman"/>
                <a:cs typeface="Times New Roman"/>
              </a:rPr>
              <a:t>line is </a:t>
            </a:r>
            <a:r>
              <a:rPr lang="en-US" sz="2600" spc="-5" dirty="0">
                <a:latin typeface="Times New Roman"/>
                <a:cs typeface="Times New Roman"/>
              </a:rPr>
              <a:t>directly proportional </a:t>
            </a:r>
            <a:r>
              <a:rPr lang="en-US" sz="2600" dirty="0">
                <a:latin typeface="Times New Roman"/>
                <a:cs typeface="Times New Roman"/>
              </a:rPr>
              <a:t>to the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reactive </a:t>
            </a:r>
            <a:r>
              <a:rPr lang="en-US" sz="2600" dirty="0">
                <a:latin typeface="Times New Roman"/>
                <a:cs typeface="Times New Roman"/>
              </a:rPr>
              <a:t>power </a:t>
            </a:r>
            <a:r>
              <a:rPr lang="en-US" sz="2600" spc="-5" dirty="0">
                <a:latin typeface="Times New Roman"/>
                <a:cs typeface="Times New Roman"/>
              </a:rPr>
              <a:t>flow (Q-flow) </a:t>
            </a:r>
            <a:r>
              <a:rPr lang="en-US" sz="2600" dirty="0">
                <a:latin typeface="Times New Roman"/>
                <a:cs typeface="Times New Roman"/>
              </a:rPr>
              <a:t>in the </a:t>
            </a:r>
            <a:r>
              <a:rPr lang="en-US" sz="2600" spc="-5" dirty="0">
                <a:latin typeface="Times New Roman"/>
                <a:cs typeface="Times New Roman"/>
              </a:rPr>
              <a:t>transmission line. Most </a:t>
            </a:r>
            <a:r>
              <a:rPr lang="en-US" sz="2600" dirty="0">
                <a:latin typeface="Times New Roman"/>
                <a:cs typeface="Times New Roman"/>
              </a:rPr>
              <a:t>of the </a:t>
            </a:r>
            <a:r>
              <a:rPr lang="en-US" sz="2600" spc="-5" dirty="0">
                <a:latin typeface="Times New Roman"/>
                <a:cs typeface="Times New Roman"/>
              </a:rPr>
              <a:t>electric load </a:t>
            </a:r>
            <a:r>
              <a:rPr lang="en-US" sz="2600" dirty="0">
                <a:latin typeface="Times New Roman"/>
                <a:cs typeface="Times New Roman"/>
              </a:rPr>
              <a:t>is </a:t>
            </a:r>
            <a:r>
              <a:rPr lang="en-US" sz="2600" spc="-5" dirty="0">
                <a:latin typeface="Times New Roman"/>
                <a:cs typeface="Times New Roman"/>
              </a:rPr>
              <a:t>inductive </a:t>
            </a:r>
            <a:r>
              <a:rPr lang="en-US" sz="2600" dirty="0">
                <a:latin typeface="Times New Roman"/>
                <a:cs typeface="Times New Roman"/>
              </a:rPr>
              <a:t>in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nature. </a:t>
            </a:r>
            <a:r>
              <a:rPr lang="en-US" sz="2600" spc="-10" dirty="0">
                <a:latin typeface="Times New Roman"/>
                <a:cs typeface="Times New Roman"/>
              </a:rPr>
              <a:t>In </a:t>
            </a:r>
            <a:r>
              <a:rPr lang="en-US" sz="2600" dirty="0">
                <a:latin typeface="Times New Roman"/>
                <a:cs typeface="Times New Roman"/>
              </a:rPr>
              <a:t>a day, during the </a:t>
            </a:r>
            <a:r>
              <a:rPr lang="en-US" sz="2600" spc="-5" dirty="0">
                <a:latin typeface="Times New Roman"/>
                <a:cs typeface="Times New Roman"/>
              </a:rPr>
              <a:t>peak hours, Q-flow will </a:t>
            </a:r>
            <a:r>
              <a:rPr lang="en-US" sz="2600" dirty="0">
                <a:latin typeface="Times New Roman"/>
                <a:cs typeface="Times New Roman"/>
              </a:rPr>
              <a:t>be </a:t>
            </a:r>
            <a:r>
              <a:rPr lang="en-US" sz="2600" spc="-5" dirty="0">
                <a:latin typeface="Times New Roman"/>
                <a:cs typeface="Times New Roman"/>
              </a:rPr>
              <a:t>heavy, resulting </a:t>
            </a:r>
            <a:r>
              <a:rPr lang="en-US" sz="2600" dirty="0">
                <a:latin typeface="Times New Roman"/>
                <a:cs typeface="Times New Roman"/>
              </a:rPr>
              <a:t>more </a:t>
            </a:r>
            <a:r>
              <a:rPr lang="en-US" sz="2600" spc="-5" dirty="0">
                <a:latin typeface="Times New Roman"/>
                <a:cs typeface="Times New Roman"/>
              </a:rPr>
              <a:t>voltage drop.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However,</a:t>
            </a:r>
            <a:r>
              <a:rPr lang="en-US" sz="2600" dirty="0">
                <a:latin typeface="Times New Roman"/>
                <a:cs typeface="Times New Roman"/>
              </a:rPr>
              <a:t> during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off-peak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hours,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load</a:t>
            </a:r>
            <a:r>
              <a:rPr lang="en-US" sz="2600" dirty="0">
                <a:latin typeface="Times New Roman"/>
                <a:cs typeface="Times New Roman"/>
              </a:rPr>
              <a:t> will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be</a:t>
            </a:r>
            <a:r>
              <a:rPr lang="en-US" sz="2600" spc="5" dirty="0">
                <a:latin typeface="Times New Roman"/>
                <a:cs typeface="Times New Roman"/>
              </a:rPr>
              <a:t> very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small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distributed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shunt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capacitances</a:t>
            </a:r>
            <a:r>
              <a:rPr lang="en-US" sz="2600" spc="23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throughout</a:t>
            </a:r>
            <a:r>
              <a:rPr lang="en-US" sz="2600" spc="229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22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spc="229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line</a:t>
            </a:r>
            <a:r>
              <a:rPr lang="en-US" sz="2600" spc="22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become</a:t>
            </a:r>
            <a:r>
              <a:rPr lang="en-US" sz="2600" spc="22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predominant</a:t>
            </a:r>
            <a:r>
              <a:rPr lang="en-US" sz="2600" spc="229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making</a:t>
            </a:r>
            <a:r>
              <a:rPr lang="en-US" sz="2600" spc="21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23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receiving-end</a:t>
            </a:r>
            <a:endParaRPr lang="en-US" sz="26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2304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0452-4EEB-4198-A1FE-304E0330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2E3BD-E578-48B6-A72D-35CE9C00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12700" marR="6350" algn="just">
              <a:lnSpc>
                <a:spcPct val="110300"/>
              </a:lnSpc>
              <a:spcBef>
                <a:spcPts val="75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voltage greater than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sending-end voltage (Ferranti effect). </a:t>
            </a:r>
            <a:r>
              <a:rPr lang="en-US" sz="1800" dirty="0">
                <a:latin typeface="Times New Roman"/>
                <a:cs typeface="Times New Roman"/>
              </a:rPr>
              <a:t>Thus during </a:t>
            </a:r>
            <a:r>
              <a:rPr lang="en-US" sz="1800" spc="-5" dirty="0">
                <a:latin typeface="Times New Roman"/>
                <a:cs typeface="Times New Roman"/>
              </a:rPr>
              <a:t>off-peak </a:t>
            </a:r>
            <a:r>
              <a:rPr lang="en-US" sz="1800" dirty="0">
                <a:latin typeface="Times New Roman"/>
                <a:cs typeface="Times New Roman"/>
              </a:rPr>
              <a:t>hours </a:t>
            </a:r>
            <a:r>
              <a:rPr lang="en-US" sz="1800" spc="-5" dirty="0">
                <a:latin typeface="Times New Roman"/>
                <a:cs typeface="Times New Roman"/>
              </a:rPr>
              <a:t>there </a:t>
            </a:r>
            <a:r>
              <a:rPr lang="en-US" sz="1800" dirty="0">
                <a:latin typeface="Times New Roman"/>
                <a:cs typeface="Times New Roman"/>
              </a:rPr>
              <a:t> may be voltage </a:t>
            </a:r>
            <a:r>
              <a:rPr lang="en-US" sz="1800" spc="-5" dirty="0">
                <a:latin typeface="Times New Roman"/>
                <a:cs typeface="Times New Roman"/>
              </a:rPr>
              <a:t>rise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transmission </a:t>
            </a:r>
            <a:r>
              <a:rPr lang="en-US" sz="1800" dirty="0">
                <a:latin typeface="Times New Roman"/>
                <a:cs typeface="Times New Roman"/>
              </a:rPr>
              <a:t>line </a:t>
            </a:r>
            <a:r>
              <a:rPr lang="en-US" sz="1800" spc="-5" dirty="0">
                <a:latin typeface="Times New Roman"/>
                <a:cs typeface="Times New Roman"/>
              </a:rPr>
              <a:t>from sending-end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receiving-end. </a:t>
            </a:r>
            <a:r>
              <a:rPr lang="en-US" sz="1800" dirty="0">
                <a:latin typeface="Times New Roman"/>
                <a:cs typeface="Times New Roman"/>
              </a:rPr>
              <a:t>Thus the sending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end will experience large voltage drop </a:t>
            </a:r>
            <a:r>
              <a:rPr lang="en-US" sz="1800" dirty="0">
                <a:latin typeface="Times New Roman"/>
                <a:cs typeface="Times New Roman"/>
              </a:rPr>
              <a:t>during peak </a:t>
            </a:r>
            <a:r>
              <a:rPr lang="en-US" sz="1800" spc="-5" dirty="0">
                <a:latin typeface="Times New Roman"/>
                <a:cs typeface="Times New Roman"/>
              </a:rPr>
              <a:t>load condition and even voltage rise </a:t>
            </a:r>
            <a:r>
              <a:rPr lang="en-US" sz="1800" dirty="0">
                <a:latin typeface="Times New Roman"/>
                <a:cs typeface="Times New Roman"/>
              </a:rPr>
              <a:t>during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off-peak load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condition.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99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control </a:t>
            </a:r>
            <a:r>
              <a:rPr lang="en-US" sz="1800" spc="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necessary in </a:t>
            </a:r>
            <a:r>
              <a:rPr lang="en-US" sz="1800" spc="-5" dirty="0">
                <a:latin typeface="Times New Roman"/>
                <a:cs typeface="Times New Roman"/>
              </a:rPr>
              <a:t>order </a:t>
            </a:r>
            <a:r>
              <a:rPr lang="en-US" sz="1800" dirty="0">
                <a:latin typeface="Times New Roman"/>
                <a:cs typeface="Times New Roman"/>
              </a:rPr>
              <a:t>to maintain the </a:t>
            </a:r>
            <a:r>
              <a:rPr lang="en-US" sz="1800" spc="-5" dirty="0">
                <a:latin typeface="Times New Roman"/>
                <a:cs typeface="Times New Roman"/>
              </a:rPr>
              <a:t>voltage drop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transmission </a:t>
            </a:r>
            <a:r>
              <a:rPr lang="en-US" sz="1800" dirty="0">
                <a:latin typeface="Times New Roman"/>
                <a:cs typeface="Times New Roman"/>
              </a:rPr>
              <a:t>line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within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specified limits. During </a:t>
            </a:r>
            <a:r>
              <a:rPr lang="en-US" sz="1800" dirty="0">
                <a:latin typeface="Times New Roman"/>
                <a:cs typeface="Times New Roman"/>
              </a:rPr>
              <a:t>peak hours, voltage </a:t>
            </a:r>
            <a:r>
              <a:rPr lang="en-US" sz="1800" spc="-5" dirty="0">
                <a:latin typeface="Times New Roman"/>
                <a:cs typeface="Times New Roman"/>
              </a:rPr>
              <a:t>drop can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reduced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decreasing the </a:t>
            </a:r>
            <a:r>
              <a:rPr lang="en-US" sz="1800" spc="5" dirty="0">
                <a:latin typeface="Times New Roman"/>
                <a:cs typeface="Times New Roman"/>
              </a:rPr>
              <a:t>Q-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transmission line. </a:t>
            </a:r>
            <a:r>
              <a:rPr lang="en-US" sz="1800" dirty="0">
                <a:latin typeface="Times New Roman"/>
                <a:cs typeface="Times New Roman"/>
              </a:rPr>
              <a:t>This is possible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externally injecting “a portion of </a:t>
            </a:r>
            <a:r>
              <a:rPr lang="en-US" sz="1800" spc="-5" dirty="0">
                <a:latin typeface="Times New Roman"/>
                <a:cs typeface="Times New Roman"/>
              </a:rPr>
              <a:t>load reactive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power”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receiving-end.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Fig.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illustrates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effect</a:t>
            </a:r>
            <a:r>
              <a:rPr lang="en-US" sz="1800" dirty="0">
                <a:latin typeface="Times New Roman"/>
                <a:cs typeface="Times New Roman"/>
              </a:rPr>
              <a:t> of injecting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reactive</a:t>
            </a:r>
            <a:r>
              <a:rPr lang="en-US" sz="1800" spc="-5" dirty="0">
                <a:latin typeface="Times New Roman"/>
                <a:cs typeface="Times New Roman"/>
              </a:rPr>
              <a:t> power.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8D32ACA-9F62-48CC-A118-88EB30AA2F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5383" y="2973200"/>
            <a:ext cx="5705856" cy="3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60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E90C-F04E-483B-A3DE-1E49C0D5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38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A883-068F-4178-95B0-3369B166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465"/>
            <a:ext cx="10515600" cy="5486498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injected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into the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network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connecting</a:t>
            </a:r>
            <a:endParaRPr lang="en-US" sz="18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16510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Shunt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capacitors</a:t>
            </a:r>
            <a:endParaRPr lang="en-US" sz="18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165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Synchronous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Synchronous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phase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modifier)</a:t>
            </a:r>
            <a:endParaRPr lang="en-US" sz="18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65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compensator (SVC)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lang="en-US" sz="1800" spc="-5" dirty="0">
                <a:latin typeface="Times New Roman"/>
                <a:cs typeface="Times New Roman"/>
              </a:rPr>
              <a:t>During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off-peak</a:t>
            </a:r>
            <a:r>
              <a:rPr lang="en-US" sz="1800" dirty="0">
                <a:latin typeface="Times New Roman"/>
                <a:cs typeface="Times New Roman"/>
              </a:rPr>
              <a:t> period,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“voltage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rise”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dirty="0">
                <a:latin typeface="Times New Roman"/>
                <a:cs typeface="Times New Roman"/>
              </a:rPr>
              <a:t> be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reduced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absorbing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reactive</a:t>
            </a:r>
            <a:r>
              <a:rPr lang="en-US" sz="1800" spc="-5" dirty="0">
                <a:latin typeface="Times New Roman"/>
                <a:cs typeface="Times New Roman"/>
              </a:rPr>
              <a:t> power.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possible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connecting</a:t>
            </a:r>
          </a:p>
          <a:p>
            <a:pPr marL="0" indent="0">
              <a:lnSpc>
                <a:spcPct val="100000"/>
              </a:lnSpc>
              <a:spcBef>
                <a:spcPts val="1150"/>
              </a:spcBef>
              <a:buNone/>
            </a:pPr>
            <a:r>
              <a:rPr lang="en-US" sz="1800" dirty="0">
                <a:latin typeface="Times New Roman"/>
                <a:cs typeface="Times New Roman"/>
              </a:rPr>
              <a:t>1.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Shunt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reactor</a:t>
            </a:r>
          </a:p>
          <a:p>
            <a:pPr marL="165100" indent="-152400">
              <a:lnSpc>
                <a:spcPct val="100000"/>
              </a:lnSpc>
              <a:spcBef>
                <a:spcPts val="244"/>
              </a:spcBef>
              <a:buAutoNum type="arabicPeriod" startAt="2"/>
              <a:tabLst>
                <a:tab pos="165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Synchronous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Synchronous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phase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modifier)</a:t>
            </a:r>
            <a:endParaRPr lang="en-US" sz="18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165100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compensator (SVC)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800" b="1" spc="-5" dirty="0">
                <a:latin typeface="Times New Roman"/>
                <a:cs typeface="Times New Roman"/>
              </a:rPr>
              <a:t>Shunt</a:t>
            </a:r>
            <a:r>
              <a:rPr lang="en-US" sz="1800" b="1" spc="-2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Capacitors</a:t>
            </a:r>
            <a:r>
              <a:rPr lang="en-US" sz="1800" b="1" spc="-2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-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400"/>
              </a:lnSpc>
              <a:spcBef>
                <a:spcPts val="965"/>
              </a:spcBef>
            </a:pPr>
            <a:r>
              <a:rPr lang="en-US" sz="1800" dirty="0">
                <a:latin typeface="Times New Roman"/>
                <a:cs typeface="Times New Roman"/>
              </a:rPr>
              <a:t>Shunt </a:t>
            </a:r>
            <a:r>
              <a:rPr lang="en-US" sz="1800" spc="-5" dirty="0">
                <a:latin typeface="Times New Roman"/>
                <a:cs typeface="Times New Roman"/>
              </a:rPr>
              <a:t>capacitor</a:t>
            </a:r>
            <a:r>
              <a:rPr lang="en-US" sz="1800" dirty="0">
                <a:latin typeface="Times New Roman"/>
                <a:cs typeface="Times New Roman"/>
              </a:rPr>
              <a:t> are</a:t>
            </a:r>
            <a:r>
              <a:rPr lang="en-US" sz="1800" spc="-5" dirty="0">
                <a:latin typeface="Times New Roman"/>
                <a:cs typeface="Times New Roman"/>
              </a:rPr>
              <a:t> used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circuit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lagging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5" dirty="0">
                <a:latin typeface="Times New Roman"/>
                <a:cs typeface="Times New Roman"/>
              </a:rPr>
              <a:t> factors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such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the one </a:t>
            </a:r>
            <a:r>
              <a:rPr lang="en-US" sz="1800" spc="-5" dirty="0">
                <a:latin typeface="Times New Roman"/>
                <a:cs typeface="Times New Roman"/>
              </a:rPr>
              <a:t>created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peak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condition.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Capacitors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either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directly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bus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bar</a:t>
            </a:r>
            <a:r>
              <a:rPr lang="en-US" sz="1800" dirty="0">
                <a:latin typeface="Times New Roman"/>
                <a:cs typeface="Times New Roman"/>
              </a:rPr>
              <a:t> 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tertiary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winding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main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transformer.</a:t>
            </a:r>
            <a:r>
              <a:rPr lang="en-US" sz="1800" dirty="0">
                <a:latin typeface="Times New Roman"/>
                <a:cs typeface="Times New Roman"/>
              </a:rPr>
              <a:t> Reactive</a:t>
            </a:r>
            <a:r>
              <a:rPr lang="en-US" sz="1800" spc="-5" dirty="0">
                <a:latin typeface="Times New Roman"/>
                <a:cs typeface="Times New Roman"/>
              </a:rPr>
              <a:t> power supplied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capacitor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given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615183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DDD5-7D47-4222-A661-7ED5E542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F067D44-6311-48FF-BC23-131F88BF8D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4240" y="663558"/>
            <a:ext cx="3476190" cy="1276190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43A82833-220E-4672-90E1-016D8D69BA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920" y="805393"/>
            <a:ext cx="1787652" cy="768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B1350-2C92-4829-897C-F3EB2FE8781E}"/>
              </a:ext>
            </a:extLst>
          </p:cNvPr>
          <p:cNvSpPr txBox="1"/>
          <p:nvPr/>
        </p:nvSpPr>
        <p:spPr>
          <a:xfrm>
            <a:off x="447869" y="2110947"/>
            <a:ext cx="11616612" cy="2636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2420">
              <a:lnSpc>
                <a:spcPct val="11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where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|V|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the</a:t>
            </a:r>
            <a:r>
              <a:rPr lang="en-US" sz="1800" spc="-5" dirty="0">
                <a:latin typeface="Times New Roman"/>
                <a:cs typeface="Times New Roman"/>
              </a:rPr>
              <a:t> phase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 is the </a:t>
            </a:r>
            <a:r>
              <a:rPr lang="en-US" sz="1800" spc="-5" dirty="0">
                <a:latin typeface="Times New Roman"/>
                <a:cs typeface="Times New Roman"/>
              </a:rPr>
              <a:t>capacitance</a:t>
            </a:r>
            <a:r>
              <a:rPr lang="en-US" sz="1800" dirty="0">
                <a:latin typeface="Times New Roman"/>
                <a:cs typeface="Times New Roman"/>
              </a:rPr>
              <a:t> / phase.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Unfortunately,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the voltage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falls,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VARs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produced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5" dirty="0">
                <a:latin typeface="Times New Roman"/>
                <a:cs typeface="Times New Roman"/>
              </a:rPr>
              <a:t> shunt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capacitor reduce.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Thus </a:t>
            </a:r>
            <a:r>
              <a:rPr lang="en-US" sz="1800" spc="-5" dirty="0">
                <a:latin typeface="Times New Roman"/>
                <a:cs typeface="Times New Roman"/>
              </a:rPr>
              <a:t>when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needed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most,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their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effectiveness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falls.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100"/>
              </a:lnSpc>
              <a:spcBef>
                <a:spcPts val="1005"/>
              </a:spcBef>
            </a:pPr>
            <a:r>
              <a:rPr lang="en-US" sz="1800" dirty="0">
                <a:latin typeface="Times New Roman"/>
                <a:cs typeface="Times New Roman"/>
              </a:rPr>
              <a:t>Shunt </a:t>
            </a:r>
            <a:r>
              <a:rPr lang="en-US" sz="1800" spc="-5" dirty="0">
                <a:latin typeface="Times New Roman"/>
                <a:cs typeface="Times New Roman"/>
              </a:rPr>
              <a:t>capacitors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reactors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capacitors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provide passive compensation.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They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either </a:t>
            </a:r>
            <a:r>
              <a:rPr lang="en-US" sz="1800" dirty="0">
                <a:latin typeface="Times New Roman"/>
                <a:cs typeface="Times New Roman"/>
              </a:rPr>
              <a:t>permanently </a:t>
            </a:r>
            <a:r>
              <a:rPr lang="en-US" sz="1800" spc="-5" dirty="0">
                <a:latin typeface="Times New Roman"/>
                <a:cs typeface="Times New Roman"/>
              </a:rPr>
              <a:t>connected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transmission and distribution system </a:t>
            </a:r>
            <a:r>
              <a:rPr lang="en-US" sz="1800" dirty="0">
                <a:latin typeface="Times New Roman"/>
                <a:cs typeface="Times New Roman"/>
              </a:rPr>
              <a:t>or </a:t>
            </a:r>
            <a:r>
              <a:rPr lang="en-US" sz="1800" spc="-5" dirty="0">
                <a:latin typeface="Times New Roman"/>
                <a:cs typeface="Times New Roman"/>
              </a:rPr>
              <a:t>switched.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They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contribute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control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modifying </a:t>
            </a:r>
            <a:r>
              <a:rPr lang="en-US" sz="1800" dirty="0">
                <a:latin typeface="Times New Roman"/>
                <a:cs typeface="Times New Roman"/>
              </a:rPr>
              <a:t>the network </a:t>
            </a:r>
            <a:r>
              <a:rPr lang="en-US" sz="1800" spc="-5" dirty="0">
                <a:latin typeface="Times New Roman"/>
                <a:cs typeface="Times New Roman"/>
              </a:rPr>
              <a:t>characteristics. </a:t>
            </a:r>
            <a:r>
              <a:rPr lang="en-US" sz="1800" dirty="0">
                <a:latin typeface="Times New Roman"/>
                <a:cs typeface="Times New Roman"/>
              </a:rPr>
              <a:t>Synchronous </a:t>
            </a:r>
            <a:r>
              <a:rPr lang="en-US" sz="1800" spc="-5" dirty="0">
                <a:latin typeface="Times New Roman"/>
                <a:cs typeface="Times New Roman"/>
              </a:rPr>
              <a:t>condensers,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SVC and STATCOM </a:t>
            </a:r>
            <a:r>
              <a:rPr lang="en-US" sz="1800" dirty="0">
                <a:latin typeface="Times New Roman"/>
                <a:cs typeface="Times New Roman"/>
              </a:rPr>
              <a:t>provide </a:t>
            </a:r>
            <a:r>
              <a:rPr lang="en-US" sz="1800" spc="-5" dirty="0">
                <a:latin typeface="Times New Roman"/>
                <a:cs typeface="Times New Roman"/>
              </a:rPr>
              <a:t>active compensation </a:t>
            </a:r>
            <a:r>
              <a:rPr lang="en-US" sz="1800" dirty="0">
                <a:latin typeface="Times New Roman"/>
                <a:cs typeface="Times New Roman"/>
              </a:rPr>
              <a:t>. The </a:t>
            </a:r>
            <a:r>
              <a:rPr lang="en-US" sz="1800" spc="-5" dirty="0">
                <a:latin typeface="Times New Roman"/>
                <a:cs typeface="Times New Roman"/>
              </a:rPr>
              <a:t>voltages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the buses to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they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connected. Together </a:t>
            </a:r>
            <a:r>
              <a:rPr lang="en-US" sz="1800" dirty="0">
                <a:latin typeface="Times New Roman"/>
                <a:cs typeface="Times New Roman"/>
              </a:rPr>
              <a:t>with the </a:t>
            </a:r>
            <a:r>
              <a:rPr lang="en-US" sz="1800" spc="-5" dirty="0">
                <a:latin typeface="Times New Roman"/>
                <a:cs typeface="Times New Roman"/>
              </a:rPr>
              <a:t>generating units, </a:t>
            </a:r>
            <a:r>
              <a:rPr lang="en-US" sz="1800" dirty="0">
                <a:latin typeface="Times New Roman"/>
                <a:cs typeface="Times New Roman"/>
              </a:rPr>
              <a:t>they </a:t>
            </a:r>
            <a:r>
              <a:rPr lang="en-US" sz="1800" spc="-5" dirty="0">
                <a:latin typeface="Times New Roman"/>
                <a:cs typeface="Times New Roman"/>
              </a:rPr>
              <a:t>establish voltages at specific </a:t>
            </a:r>
            <a:r>
              <a:rPr lang="en-US" sz="1800" dirty="0">
                <a:latin typeface="Times New Roman"/>
                <a:cs typeface="Times New Roman"/>
              </a:rPr>
              <a:t>points in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system. Voltages at </a:t>
            </a:r>
            <a:r>
              <a:rPr lang="en-US" sz="1800" dirty="0">
                <a:latin typeface="Times New Roman"/>
                <a:cs typeface="Times New Roman"/>
              </a:rPr>
              <a:t>other </a:t>
            </a:r>
            <a:r>
              <a:rPr lang="en-US" sz="1800" spc="-5" dirty="0">
                <a:latin typeface="Times New Roman"/>
                <a:cs typeface="Times New Roman"/>
              </a:rPr>
              <a:t>locations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system are determined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active </a:t>
            </a:r>
            <a:r>
              <a:rPr lang="en-US" sz="1800" spc="-5" dirty="0">
                <a:latin typeface="Times New Roman"/>
                <a:cs typeface="Times New Roman"/>
              </a:rPr>
              <a:t>and 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flows through</a:t>
            </a:r>
            <a:r>
              <a:rPr lang="en-US" sz="1800" dirty="0">
                <a:latin typeface="Times New Roman"/>
                <a:cs typeface="Times New Roman"/>
              </a:rPr>
              <a:t> various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elements, including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passive </a:t>
            </a:r>
            <a:r>
              <a:rPr lang="en-US" sz="1800" spc="-5" dirty="0">
                <a:latin typeface="Times New Roman"/>
                <a:cs typeface="Times New Roman"/>
              </a:rPr>
              <a:t>compensating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devices.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17928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B6D8-8F16-4C86-91C8-F8E37823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7375-8D7D-456C-9EE2-F978CC1F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Times New Roman"/>
                <a:cs typeface="Times New Roman"/>
              </a:rPr>
              <a:t>The primary purposes </a:t>
            </a:r>
            <a:r>
              <a:rPr lang="en-US" sz="1600" spc="5" dirty="0">
                <a:latin typeface="Times New Roman"/>
                <a:cs typeface="Times New Roman"/>
              </a:rPr>
              <a:t>of </a:t>
            </a:r>
            <a:r>
              <a:rPr lang="en-US" sz="1600" spc="-5" dirty="0">
                <a:latin typeface="Times New Roman"/>
                <a:cs typeface="Times New Roman"/>
              </a:rPr>
              <a:t>transmission system </a:t>
            </a:r>
            <a:r>
              <a:rPr lang="en-US" sz="1600" dirty="0">
                <a:latin typeface="Times New Roman"/>
                <a:cs typeface="Times New Roman"/>
              </a:rPr>
              <a:t>shunt </a:t>
            </a:r>
            <a:r>
              <a:rPr lang="en-US" sz="1600" spc="-5" dirty="0">
                <a:latin typeface="Times New Roman"/>
                <a:cs typeface="Times New Roman"/>
              </a:rPr>
              <a:t>compensation near </a:t>
            </a:r>
            <a:r>
              <a:rPr lang="en-US" sz="1600" dirty="0">
                <a:latin typeface="Times New Roman"/>
                <a:cs typeface="Times New Roman"/>
              </a:rPr>
              <a:t>load </a:t>
            </a:r>
            <a:r>
              <a:rPr lang="en-US" sz="1600" spc="-5" dirty="0">
                <a:latin typeface="Times New Roman"/>
                <a:cs typeface="Times New Roman"/>
              </a:rPr>
              <a:t>areas </a:t>
            </a:r>
            <a:r>
              <a:rPr lang="en-US" sz="1600" dirty="0">
                <a:latin typeface="Times New Roman"/>
                <a:cs typeface="Times New Roman"/>
              </a:rPr>
              <a:t>are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control and </a:t>
            </a:r>
            <a:r>
              <a:rPr lang="en-US" sz="1600" dirty="0">
                <a:latin typeface="Times New Roman"/>
                <a:cs typeface="Times New Roman"/>
              </a:rPr>
              <a:t>load </a:t>
            </a:r>
            <a:r>
              <a:rPr lang="en-US" sz="1600" spc="-5" dirty="0">
                <a:latin typeface="Times New Roman"/>
                <a:cs typeface="Times New Roman"/>
              </a:rPr>
              <a:t>stabilization. Mechanically </a:t>
            </a:r>
            <a:r>
              <a:rPr lang="en-US" sz="1600" dirty="0">
                <a:latin typeface="Times New Roman"/>
                <a:cs typeface="Times New Roman"/>
              </a:rPr>
              <a:t>switched </a:t>
            </a:r>
            <a:r>
              <a:rPr lang="en-US" sz="1600" spc="-5" dirty="0">
                <a:latin typeface="Times New Roman"/>
                <a:cs typeface="Times New Roman"/>
              </a:rPr>
              <a:t>shunt capacitor </a:t>
            </a:r>
            <a:r>
              <a:rPr lang="en-US" sz="1600" dirty="0">
                <a:latin typeface="Times New Roman"/>
                <a:cs typeface="Times New Roman"/>
              </a:rPr>
              <a:t>banks </a:t>
            </a:r>
            <a:r>
              <a:rPr lang="en-US" sz="1600" spc="-5" dirty="0">
                <a:latin typeface="Times New Roman"/>
                <a:cs typeface="Times New Roman"/>
              </a:rPr>
              <a:t>are installed at </a:t>
            </a:r>
            <a:r>
              <a:rPr lang="en-US" sz="1600" dirty="0">
                <a:latin typeface="Times New Roman"/>
                <a:cs typeface="Times New Roman"/>
              </a:rPr>
              <a:t>major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substations </a:t>
            </a:r>
            <a:r>
              <a:rPr lang="en-US" sz="1600" dirty="0">
                <a:latin typeface="Times New Roman"/>
                <a:cs typeface="Times New Roman"/>
              </a:rPr>
              <a:t>in </a:t>
            </a:r>
            <a:r>
              <a:rPr lang="en-US" sz="1600" spc="-5" dirty="0">
                <a:latin typeface="Times New Roman"/>
                <a:cs typeface="Times New Roman"/>
              </a:rPr>
              <a:t>load </a:t>
            </a:r>
            <a:r>
              <a:rPr lang="en-US" sz="1600" dirty="0">
                <a:latin typeface="Times New Roman"/>
                <a:cs typeface="Times New Roman"/>
              </a:rPr>
              <a:t>areas </a:t>
            </a:r>
            <a:r>
              <a:rPr lang="en-US" sz="1600" spc="-5" dirty="0">
                <a:latin typeface="Times New Roman"/>
                <a:cs typeface="Times New Roman"/>
              </a:rPr>
              <a:t>for </a:t>
            </a:r>
            <a:r>
              <a:rPr lang="en-US" sz="1600" dirty="0">
                <a:latin typeface="Times New Roman"/>
                <a:cs typeface="Times New Roman"/>
              </a:rPr>
              <a:t>producing </a:t>
            </a:r>
            <a:r>
              <a:rPr lang="en-US" sz="1600" spc="-5" dirty="0">
                <a:latin typeface="Times New Roman"/>
                <a:cs typeface="Times New Roman"/>
              </a:rPr>
              <a:t>reactive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power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and </a:t>
            </a:r>
            <a:r>
              <a:rPr lang="en-US" sz="1600" dirty="0">
                <a:latin typeface="Times New Roman"/>
                <a:cs typeface="Times New Roman"/>
              </a:rPr>
              <a:t>keeping </a:t>
            </a:r>
            <a:r>
              <a:rPr lang="en-US" sz="1600" spc="-5" dirty="0">
                <a:latin typeface="Times New Roman"/>
                <a:cs typeface="Times New Roman"/>
              </a:rPr>
              <a:t>voltage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within required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limits.</a:t>
            </a:r>
            <a:r>
              <a:rPr lang="en-US" sz="1600" spc="8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For</a:t>
            </a:r>
            <a:r>
              <a:rPr lang="en-US" sz="1600" spc="8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voltage</a:t>
            </a:r>
            <a:r>
              <a:rPr lang="en-US" sz="1600" spc="8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stability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shunt</a:t>
            </a:r>
            <a:r>
              <a:rPr lang="en-US" sz="1600" spc="10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capacitor</a:t>
            </a:r>
            <a:r>
              <a:rPr lang="en-US" sz="1600" spc="8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banks</a:t>
            </a:r>
            <a:r>
              <a:rPr lang="en-US" sz="1600" spc="1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are</a:t>
            </a:r>
            <a:r>
              <a:rPr lang="en-US" sz="1600" spc="85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Times New Roman"/>
                <a:cs typeface="Times New Roman"/>
              </a:rPr>
              <a:t>very</a:t>
            </a:r>
            <a:r>
              <a:rPr lang="en-US" sz="1600" spc="6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useful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in</a:t>
            </a:r>
            <a:r>
              <a:rPr lang="en-US" sz="1600" spc="8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allowing</a:t>
            </a:r>
            <a:r>
              <a:rPr lang="en-US" sz="1600" spc="8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nearby</a:t>
            </a:r>
            <a:r>
              <a:rPr lang="en-US" sz="1600" spc="7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generators </a:t>
            </a:r>
            <a:r>
              <a:rPr lang="en-US" sz="1600" spc="-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 </a:t>
            </a:r>
            <a:r>
              <a:rPr lang="en-US" sz="1600" spc="-5" dirty="0">
                <a:latin typeface="Times New Roman"/>
                <a:cs typeface="Times New Roman"/>
              </a:rPr>
              <a:t>operate </a:t>
            </a:r>
            <a:r>
              <a:rPr lang="en-US" sz="1600" dirty="0">
                <a:latin typeface="Times New Roman"/>
                <a:cs typeface="Times New Roman"/>
              </a:rPr>
              <a:t>near unity power </a:t>
            </a:r>
            <a:r>
              <a:rPr lang="en-US" sz="1600" spc="-5" dirty="0">
                <a:latin typeface="Times New Roman"/>
                <a:cs typeface="Times New Roman"/>
              </a:rPr>
              <a:t>factor. </a:t>
            </a:r>
            <a:r>
              <a:rPr lang="en-US" sz="1600" dirty="0">
                <a:latin typeface="Times New Roman"/>
                <a:cs typeface="Times New Roman"/>
              </a:rPr>
              <a:t>This </a:t>
            </a:r>
            <a:r>
              <a:rPr lang="en-US" sz="1600" spc="-5" dirty="0">
                <a:latin typeface="Times New Roman"/>
                <a:cs typeface="Times New Roman"/>
              </a:rPr>
              <a:t>maximizes fast acting reactive reserve. Compared </a:t>
            </a:r>
            <a:r>
              <a:rPr lang="en-US" sz="1600" dirty="0">
                <a:latin typeface="Times New Roman"/>
                <a:cs typeface="Times New Roman"/>
              </a:rPr>
              <a:t>to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SVCs, </a:t>
            </a:r>
            <a:r>
              <a:rPr lang="en-US" sz="1600" dirty="0">
                <a:latin typeface="Times New Roman"/>
                <a:cs typeface="Times New Roman"/>
              </a:rPr>
              <a:t>mechanically </a:t>
            </a:r>
            <a:r>
              <a:rPr lang="en-US" sz="1600" spc="-5" dirty="0">
                <a:latin typeface="Times New Roman"/>
                <a:cs typeface="Times New Roman"/>
              </a:rPr>
              <a:t>switched capacitor </a:t>
            </a:r>
            <a:r>
              <a:rPr lang="en-US" sz="1600" dirty="0">
                <a:latin typeface="Times New Roman"/>
                <a:cs typeface="Times New Roman"/>
              </a:rPr>
              <a:t>banks have the </a:t>
            </a:r>
            <a:r>
              <a:rPr lang="en-US" sz="1600" spc="-5" dirty="0">
                <a:latin typeface="Times New Roman"/>
                <a:cs typeface="Times New Roman"/>
              </a:rPr>
              <a:t>advantage </a:t>
            </a:r>
            <a:r>
              <a:rPr lang="en-US" sz="1600" dirty="0">
                <a:latin typeface="Times New Roman"/>
                <a:cs typeface="Times New Roman"/>
              </a:rPr>
              <a:t>of much </a:t>
            </a:r>
            <a:r>
              <a:rPr lang="en-US" sz="1600" spc="-5" dirty="0">
                <a:latin typeface="Times New Roman"/>
                <a:cs typeface="Times New Roman"/>
              </a:rPr>
              <a:t>lower cost. Switching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speeds</a:t>
            </a:r>
            <a:r>
              <a:rPr lang="en-US" sz="1600" dirty="0">
                <a:latin typeface="Times New Roman"/>
                <a:cs typeface="Times New Roman"/>
              </a:rPr>
              <a:t> can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be quite fast.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Current</a:t>
            </a:r>
            <a:r>
              <a:rPr lang="en-US" sz="1600" dirty="0">
                <a:latin typeface="Times New Roman"/>
                <a:cs typeface="Times New Roman"/>
              </a:rPr>
              <a:t> limiting </a:t>
            </a:r>
            <a:r>
              <a:rPr lang="en-US" sz="1600" spc="-5" dirty="0">
                <a:latin typeface="Times New Roman"/>
                <a:cs typeface="Times New Roman"/>
              </a:rPr>
              <a:t>reactors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are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used</a:t>
            </a:r>
            <a:r>
              <a:rPr lang="en-US" sz="1600" dirty="0">
                <a:latin typeface="Times New Roman"/>
                <a:cs typeface="Times New Roman"/>
              </a:rPr>
              <a:t> to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minimize </a:t>
            </a:r>
            <a:r>
              <a:rPr lang="en-US" sz="1600" spc="-5" dirty="0">
                <a:latin typeface="Times New Roman"/>
                <a:cs typeface="Times New Roman"/>
              </a:rPr>
              <a:t>switching transients.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There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are</a:t>
            </a:r>
            <a:r>
              <a:rPr lang="en-US" sz="1600" spc="1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several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disadvantages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mechanically</a:t>
            </a:r>
            <a:r>
              <a:rPr lang="en-US" sz="1600" spc="13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switched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capacitors.</a:t>
            </a:r>
            <a:r>
              <a:rPr lang="en-US" sz="1600" spc="16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For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voltage</a:t>
            </a:r>
            <a:r>
              <a:rPr lang="en-US" sz="1600" spc="16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emergencies </a:t>
            </a:r>
            <a:r>
              <a:rPr lang="en-US" sz="1600" spc="-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shortcoming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spc="-5" dirty="0">
                <a:latin typeface="Times New Roman"/>
                <a:cs typeface="Times New Roman"/>
              </a:rPr>
              <a:t>shunt capacitor banks </a:t>
            </a:r>
            <a:r>
              <a:rPr lang="en-US" sz="1600" dirty="0">
                <a:latin typeface="Times New Roman"/>
                <a:cs typeface="Times New Roman"/>
              </a:rPr>
              <a:t>is </a:t>
            </a:r>
            <a:r>
              <a:rPr lang="en-US" sz="1600" spc="-5" dirty="0">
                <a:latin typeface="Times New Roman"/>
                <a:cs typeface="Times New Roman"/>
              </a:rPr>
              <a:t>that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reactive power </a:t>
            </a:r>
            <a:r>
              <a:rPr lang="en-US" sz="1600" dirty="0">
                <a:latin typeface="Times New Roman"/>
                <a:cs typeface="Times New Roman"/>
              </a:rPr>
              <a:t>output </a:t>
            </a:r>
            <a:r>
              <a:rPr lang="en-US" sz="1600" spc="-5" dirty="0">
                <a:latin typeface="Times New Roman"/>
                <a:cs typeface="Times New Roman"/>
              </a:rPr>
              <a:t>drops with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squared.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For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transient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voltage</a:t>
            </a:r>
            <a:r>
              <a:rPr lang="en-US" sz="1600" dirty="0">
                <a:latin typeface="Times New Roman"/>
                <a:cs typeface="Times New Roman"/>
              </a:rPr>
              <a:t> instability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switching</a:t>
            </a:r>
            <a:r>
              <a:rPr lang="en-US" sz="1600" spc="5" dirty="0">
                <a:latin typeface="Times New Roman"/>
                <a:cs typeface="Times New Roman"/>
              </a:rPr>
              <a:t> may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</a:t>
            </a:r>
            <a:r>
              <a:rPr lang="en-US" sz="1600" spc="5" dirty="0">
                <a:latin typeface="Times New Roman"/>
                <a:cs typeface="Times New Roman"/>
              </a:rPr>
              <a:t> be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fast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enough</a:t>
            </a:r>
            <a:r>
              <a:rPr lang="en-US" sz="1600" dirty="0">
                <a:latin typeface="Times New Roman"/>
                <a:cs typeface="Times New Roman"/>
              </a:rPr>
              <a:t> to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prevent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induction </a:t>
            </a:r>
            <a:r>
              <a:rPr lang="en-US" sz="1600" dirty="0">
                <a:latin typeface="Times New Roman"/>
                <a:cs typeface="Times New Roman"/>
              </a:rPr>
              <a:t>motor </a:t>
            </a:r>
            <a:r>
              <a:rPr lang="en-US" sz="1600" spc="-5" dirty="0">
                <a:latin typeface="Times New Roman"/>
                <a:cs typeface="Times New Roman"/>
              </a:rPr>
              <a:t>stalling. Precise and </a:t>
            </a:r>
            <a:r>
              <a:rPr lang="en-US" sz="1600" dirty="0">
                <a:latin typeface="Times New Roman"/>
                <a:cs typeface="Times New Roman"/>
              </a:rPr>
              <a:t>rapid control of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is not possible. </a:t>
            </a:r>
            <a:r>
              <a:rPr lang="en-US" sz="1600" spc="-10" dirty="0">
                <a:latin typeface="Times New Roman"/>
                <a:cs typeface="Times New Roman"/>
              </a:rPr>
              <a:t>Like </a:t>
            </a:r>
            <a:r>
              <a:rPr lang="en-US" sz="1600" spc="-5" dirty="0">
                <a:latin typeface="Times New Roman"/>
                <a:cs typeface="Times New Roman"/>
              </a:rPr>
              <a:t>inductors,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capacitor banks are </a:t>
            </a:r>
            <a:r>
              <a:rPr lang="en-US" sz="1600" dirty="0">
                <a:latin typeface="Times New Roman"/>
                <a:cs typeface="Times New Roman"/>
              </a:rPr>
              <a:t>discrete </a:t>
            </a:r>
            <a:r>
              <a:rPr lang="en-US" sz="1600" spc="-5" dirty="0">
                <a:latin typeface="Times New Roman"/>
                <a:cs typeface="Times New Roman"/>
              </a:rPr>
              <a:t>devices, </a:t>
            </a:r>
            <a:r>
              <a:rPr lang="en-US" sz="1600" dirty="0">
                <a:latin typeface="Times New Roman"/>
                <a:cs typeface="Times New Roman"/>
              </a:rPr>
              <a:t>but they </a:t>
            </a:r>
            <a:r>
              <a:rPr lang="en-US" sz="1600" spc="-5" dirty="0">
                <a:latin typeface="Times New Roman"/>
                <a:cs typeface="Times New Roman"/>
              </a:rPr>
              <a:t>are often configured with several steps </a:t>
            </a:r>
            <a:r>
              <a:rPr lang="en-US" sz="1600" dirty="0">
                <a:latin typeface="Times New Roman"/>
                <a:cs typeface="Times New Roman"/>
              </a:rPr>
              <a:t>to provide a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limited amount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spc="-5" dirty="0">
                <a:latin typeface="Times New Roman"/>
                <a:cs typeface="Times New Roman"/>
              </a:rPr>
              <a:t>variable control. </a:t>
            </a:r>
            <a:r>
              <a:rPr lang="en-US" sz="1600" spc="-15" dirty="0">
                <a:latin typeface="Times New Roman"/>
                <a:cs typeface="Times New Roman"/>
              </a:rPr>
              <a:t>If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collapse </a:t>
            </a:r>
            <a:r>
              <a:rPr lang="en-US" sz="1600" spc="-5" dirty="0">
                <a:latin typeface="Times New Roman"/>
                <a:cs typeface="Times New Roman"/>
              </a:rPr>
              <a:t>results </a:t>
            </a:r>
            <a:r>
              <a:rPr lang="en-US" sz="1600" dirty="0">
                <a:latin typeface="Times New Roman"/>
                <a:cs typeface="Times New Roman"/>
              </a:rPr>
              <a:t>in a </a:t>
            </a:r>
            <a:r>
              <a:rPr lang="en-US" sz="1600" spc="-10" dirty="0">
                <a:latin typeface="Times New Roman"/>
                <a:cs typeface="Times New Roman"/>
              </a:rPr>
              <a:t>system,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stable parts </a:t>
            </a:r>
            <a:r>
              <a:rPr lang="en-US" sz="1600" dirty="0">
                <a:latin typeface="Times New Roman"/>
                <a:cs typeface="Times New Roman"/>
              </a:rPr>
              <a:t>of the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system</a:t>
            </a:r>
            <a:r>
              <a:rPr lang="en-US" sz="1600" spc="165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Times New Roman"/>
                <a:cs typeface="Times New Roman"/>
              </a:rPr>
              <a:t>may</a:t>
            </a:r>
            <a:r>
              <a:rPr lang="en-US" sz="1600" spc="114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experience</a:t>
            </a:r>
            <a:r>
              <a:rPr lang="en-US" sz="1600" spc="17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damaging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over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voltages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immediately</a:t>
            </a:r>
            <a:r>
              <a:rPr lang="en-US" sz="1600" spc="14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following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separation.</a:t>
            </a:r>
            <a:r>
              <a:rPr lang="en-US" sz="1600" spc="1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Shunt </a:t>
            </a:r>
            <a:r>
              <a:rPr lang="en-US" sz="1600" spc="-5" dirty="0">
                <a:latin typeface="Times New Roman"/>
                <a:cs typeface="Times New Roman"/>
              </a:rPr>
              <a:t>capacitors banks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are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always connected</a:t>
            </a:r>
            <a:r>
              <a:rPr lang="en-US" sz="1600" dirty="0">
                <a:latin typeface="Times New Roman"/>
                <a:cs typeface="Times New Roman"/>
              </a:rPr>
              <a:t> to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 bus </a:t>
            </a:r>
            <a:r>
              <a:rPr lang="en-US" sz="1600" spc="-5" dirty="0">
                <a:latin typeface="Times New Roman"/>
                <a:cs typeface="Times New Roman"/>
              </a:rPr>
              <a:t>rather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than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 the </a:t>
            </a:r>
            <a:r>
              <a:rPr lang="en-US" sz="1600" spc="-5" dirty="0">
                <a:latin typeface="Times New Roman"/>
                <a:cs typeface="Times New Roman"/>
              </a:rPr>
              <a:t>line.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They are </a:t>
            </a:r>
            <a:r>
              <a:rPr lang="en-US" sz="1600" spc="-5" dirty="0">
                <a:latin typeface="Times New Roman"/>
                <a:cs typeface="Times New Roman"/>
              </a:rPr>
              <a:t>connected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either </a:t>
            </a:r>
            <a:r>
              <a:rPr lang="en-US" sz="1600" dirty="0">
                <a:latin typeface="Times New Roman"/>
                <a:cs typeface="Times New Roman"/>
              </a:rPr>
              <a:t>directly to the high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bus or to the tertiary winding of the main </a:t>
            </a:r>
            <a:r>
              <a:rPr lang="en-US" sz="1600" spc="-5" dirty="0">
                <a:latin typeface="Times New Roman"/>
                <a:cs typeface="Times New Roman"/>
              </a:rPr>
              <a:t>transformer. </a:t>
            </a:r>
            <a:r>
              <a:rPr lang="en-US" sz="1600" dirty="0">
                <a:latin typeface="Times New Roman"/>
                <a:cs typeface="Times New Roman"/>
              </a:rPr>
              <a:t>Shunt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capacitor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banks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are </a:t>
            </a:r>
            <a:r>
              <a:rPr lang="en-US" sz="1600" spc="-5" dirty="0">
                <a:latin typeface="Times New Roman"/>
                <a:cs typeface="Times New Roman"/>
              </a:rPr>
              <a:t>breaker-switched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either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automatically</a:t>
            </a:r>
            <a:r>
              <a:rPr lang="en-US" sz="1600" spc="-20" dirty="0">
                <a:latin typeface="Times New Roman"/>
                <a:cs typeface="Times New Roman"/>
              </a:rPr>
              <a:t> </a:t>
            </a:r>
            <a:r>
              <a:rPr lang="en-US" sz="1600" spc="10" dirty="0">
                <a:latin typeface="Times New Roman"/>
                <a:cs typeface="Times New Roman"/>
              </a:rPr>
              <a:t>by</a:t>
            </a:r>
            <a:r>
              <a:rPr lang="en-US" sz="1600" spc="-1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 </a:t>
            </a:r>
            <a:r>
              <a:rPr lang="en-US" sz="1600" spc="-5" dirty="0">
                <a:latin typeface="Times New Roman"/>
                <a:cs typeface="Times New Roman"/>
              </a:rPr>
              <a:t>voltage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relays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or manually</a:t>
            </a:r>
          </a:p>
          <a:p>
            <a:pPr algn="just"/>
            <a:endParaRPr lang="en-US" sz="16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79FF6A73-FE0A-402B-86B4-D289E5C09C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386" y="4073403"/>
            <a:ext cx="1526813" cy="1907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19E91-4C8C-4509-AE32-1A046A8E017C}"/>
              </a:ext>
            </a:extLst>
          </p:cNvPr>
          <p:cNvSpPr txBox="1"/>
          <p:nvPr/>
        </p:nvSpPr>
        <p:spPr>
          <a:xfrm>
            <a:off x="2806182" y="609044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lang="en-IN" sz="1800" spc="-5" dirty="0">
                <a:latin typeface="Times New Roman"/>
                <a:cs typeface="Times New Roman"/>
              </a:rPr>
              <a:t>Figure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:Typical</a:t>
            </a:r>
            <a:r>
              <a:rPr lang="en-IN" sz="180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capacitor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bank</a:t>
            </a:r>
            <a:endParaRPr lang="en-IN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4489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B093-232C-4245-86E8-F6BDA36C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47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A8F7-A28F-4C95-A14D-1CA610948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135"/>
            <a:ext cx="10515600" cy="5495828"/>
          </a:xfrm>
        </p:spPr>
        <p:txBody>
          <a:bodyPr>
            <a:normAutofit fontScale="92500"/>
          </a:bodyPr>
          <a:lstStyle/>
          <a:p>
            <a:pPr marL="12700" marR="5080" algn="just">
              <a:lnSpc>
                <a:spcPct val="110200"/>
              </a:lnSpc>
              <a:spcBef>
                <a:spcPts val="990"/>
              </a:spcBef>
            </a:pPr>
            <a:r>
              <a:rPr lang="en-US" sz="1900" dirty="0">
                <a:latin typeface="Times New Roman"/>
                <a:cs typeface="Times New Roman"/>
              </a:rPr>
              <a:t>The primary </a:t>
            </a:r>
            <a:r>
              <a:rPr lang="en-US" sz="1900" spc="-5" dirty="0">
                <a:latin typeface="Times New Roman"/>
                <a:cs typeface="Times New Roman"/>
              </a:rPr>
              <a:t>purpose </a:t>
            </a:r>
            <a:r>
              <a:rPr lang="en-US" sz="1900" dirty="0">
                <a:latin typeface="Times New Roman"/>
                <a:cs typeface="Times New Roman"/>
              </a:rPr>
              <a:t>of </a:t>
            </a:r>
            <a:r>
              <a:rPr lang="en-US" sz="1900" spc="-5" dirty="0">
                <a:latin typeface="Times New Roman"/>
                <a:cs typeface="Times New Roman"/>
              </a:rPr>
              <a:t>transmission </a:t>
            </a:r>
            <a:r>
              <a:rPr lang="en-US" sz="1900" spc="-10" dirty="0">
                <a:latin typeface="Times New Roman"/>
                <a:cs typeface="Times New Roman"/>
              </a:rPr>
              <a:t>system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shunt </a:t>
            </a:r>
            <a:r>
              <a:rPr lang="en-US" sz="1900" spc="-5" dirty="0">
                <a:latin typeface="Times New Roman"/>
                <a:cs typeface="Times New Roman"/>
              </a:rPr>
              <a:t>compensation near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load areas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-5" dirty="0">
                <a:latin typeface="Times New Roman"/>
                <a:cs typeface="Times New Roman"/>
              </a:rPr>
              <a:t>voltage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control and load stabilization. </a:t>
            </a:r>
            <a:r>
              <a:rPr lang="en-US" sz="1900" spc="-15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other </a:t>
            </a:r>
            <a:r>
              <a:rPr lang="en-US" sz="1900" dirty="0">
                <a:latin typeface="Times New Roman"/>
                <a:cs typeface="Times New Roman"/>
              </a:rPr>
              <a:t>words, </a:t>
            </a:r>
            <a:r>
              <a:rPr lang="en-US" sz="1900" spc="-5" dirty="0">
                <a:latin typeface="Times New Roman"/>
                <a:cs typeface="Times New Roman"/>
              </a:rPr>
              <a:t>shunt capacitors </a:t>
            </a:r>
            <a:r>
              <a:rPr lang="en-US" sz="1900" dirty="0">
                <a:latin typeface="Times New Roman"/>
                <a:cs typeface="Times New Roman"/>
              </a:rPr>
              <a:t>are </a:t>
            </a:r>
            <a:r>
              <a:rPr lang="en-US" sz="1900" spc="-5" dirty="0">
                <a:latin typeface="Times New Roman"/>
                <a:cs typeface="Times New Roman"/>
              </a:rPr>
              <a:t>used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compensate </a:t>
            </a:r>
            <a:r>
              <a:rPr lang="en-US" sz="1900" dirty="0">
                <a:latin typeface="Times New Roman"/>
                <a:cs typeface="Times New Roman"/>
              </a:rPr>
              <a:t>for X I 2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losses</a:t>
            </a:r>
            <a:r>
              <a:rPr lang="en-US" sz="1900" dirty="0">
                <a:latin typeface="Times New Roman"/>
                <a:cs typeface="Times New Roman"/>
              </a:rPr>
              <a:t> in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transmission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to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ensure</a:t>
            </a:r>
            <a:r>
              <a:rPr lang="en-US" sz="1900" dirty="0">
                <a:latin typeface="Times New Roman"/>
                <a:cs typeface="Times New Roman"/>
              </a:rPr>
              <a:t> satisfactory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voltage</a:t>
            </a:r>
            <a:r>
              <a:rPr lang="en-US" sz="1900" dirty="0">
                <a:latin typeface="Times New Roman"/>
                <a:cs typeface="Times New Roman"/>
              </a:rPr>
              <a:t> levels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during</a:t>
            </a:r>
            <a:r>
              <a:rPr lang="en-US" sz="1900" dirty="0">
                <a:latin typeface="Times New Roman"/>
                <a:cs typeface="Times New Roman"/>
              </a:rPr>
              <a:t> heavy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load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conditions. </a:t>
            </a:r>
            <a:r>
              <a:rPr lang="en-US" sz="1900" dirty="0">
                <a:latin typeface="Times New Roman"/>
                <a:cs typeface="Times New Roman"/>
              </a:rPr>
              <a:t>Shunt </a:t>
            </a:r>
            <a:r>
              <a:rPr lang="en-US" sz="1900" spc="-5" dirty="0">
                <a:latin typeface="Times New Roman"/>
                <a:cs typeface="Times New Roman"/>
              </a:rPr>
              <a:t>capacitors </a:t>
            </a:r>
            <a:r>
              <a:rPr lang="en-US" sz="1900" dirty="0">
                <a:latin typeface="Times New Roman"/>
                <a:cs typeface="Times New Roman"/>
              </a:rPr>
              <a:t>are used in power </a:t>
            </a:r>
            <a:r>
              <a:rPr lang="en-US" sz="1900" spc="-5" dirty="0">
                <a:latin typeface="Times New Roman"/>
                <a:cs typeface="Times New Roman"/>
              </a:rPr>
              <a:t>system for </a:t>
            </a:r>
            <a:r>
              <a:rPr lang="en-US" sz="1900" dirty="0">
                <a:latin typeface="Times New Roman"/>
                <a:cs typeface="Times New Roman"/>
              </a:rPr>
              <a:t>power </a:t>
            </a:r>
            <a:r>
              <a:rPr lang="en-US" sz="1900" spc="-5" dirty="0">
                <a:latin typeface="Times New Roman"/>
                <a:cs typeface="Times New Roman"/>
              </a:rPr>
              <a:t>factor correction. </a:t>
            </a:r>
            <a:r>
              <a:rPr lang="en-US" sz="1900" dirty="0">
                <a:latin typeface="Times New Roman"/>
                <a:cs typeface="Times New Roman"/>
              </a:rPr>
              <a:t>The objective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-5" dirty="0">
                <a:latin typeface="Times New Roman"/>
                <a:cs typeface="Times New Roman"/>
              </a:rPr>
              <a:t> power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factor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correction</a:t>
            </a:r>
            <a:r>
              <a:rPr lang="en-US" sz="1900" dirty="0">
                <a:latin typeface="Times New Roman"/>
                <a:cs typeface="Times New Roman"/>
              </a:rPr>
              <a:t> is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provide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 </a:t>
            </a:r>
            <a:r>
              <a:rPr lang="en-US" sz="1900" dirty="0">
                <a:latin typeface="Times New Roman"/>
                <a:cs typeface="Times New Roman"/>
              </a:rPr>
              <a:t>power</a:t>
            </a:r>
            <a:r>
              <a:rPr lang="en-US" sz="1900" spc="-5" dirty="0">
                <a:latin typeface="Times New Roman"/>
                <a:cs typeface="Times New Roman"/>
              </a:rPr>
              <a:t> close </a:t>
            </a:r>
            <a:r>
              <a:rPr lang="en-US" sz="1900" dirty="0">
                <a:latin typeface="Times New Roman"/>
                <a:cs typeface="Times New Roman"/>
              </a:rPr>
              <a:t>to point.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900" b="1" spc="-5" dirty="0">
                <a:latin typeface="Times New Roman"/>
                <a:cs typeface="Times New Roman"/>
              </a:rPr>
              <a:t>Shunt</a:t>
            </a:r>
            <a:r>
              <a:rPr lang="en-US" sz="1900" b="1" spc="-30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Reactors</a:t>
            </a:r>
            <a:r>
              <a:rPr lang="en-US" sz="1900" b="1" spc="-25" dirty="0">
                <a:latin typeface="Times New Roman"/>
                <a:cs typeface="Times New Roman"/>
              </a:rPr>
              <a:t> </a:t>
            </a:r>
            <a:r>
              <a:rPr lang="en-US" sz="1900" b="1" dirty="0">
                <a:latin typeface="Times New Roman"/>
                <a:cs typeface="Times New Roman"/>
              </a:rPr>
              <a:t>–</a:t>
            </a:r>
            <a:endParaRPr lang="en-US" sz="1900" dirty="0">
              <a:latin typeface="Times New Roman"/>
              <a:cs typeface="Times New Roman"/>
            </a:endParaRPr>
          </a:p>
          <a:p>
            <a:pPr marL="12700" marR="83185">
              <a:lnSpc>
                <a:spcPct val="110300"/>
              </a:lnSpc>
              <a:spcBef>
                <a:spcPts val="965"/>
              </a:spcBef>
            </a:pPr>
            <a:r>
              <a:rPr lang="en-US" sz="1900" dirty="0">
                <a:latin typeface="Times New Roman"/>
                <a:cs typeface="Times New Roman"/>
              </a:rPr>
              <a:t>Shunt </a:t>
            </a:r>
            <a:r>
              <a:rPr lang="en-US" sz="1900" spc="-5" dirty="0">
                <a:latin typeface="Times New Roman"/>
                <a:cs typeface="Times New Roman"/>
              </a:rPr>
              <a:t>reactors </a:t>
            </a:r>
            <a:r>
              <a:rPr lang="en-US" sz="1900" dirty="0">
                <a:latin typeface="Times New Roman"/>
                <a:cs typeface="Times New Roman"/>
              </a:rPr>
              <a:t>are </a:t>
            </a:r>
            <a:r>
              <a:rPr lang="en-US" sz="1900" spc="-5" dirty="0">
                <a:latin typeface="Times New Roman"/>
                <a:cs typeface="Times New Roman"/>
              </a:rPr>
              <a:t>used </a:t>
            </a:r>
            <a:r>
              <a:rPr lang="en-US" sz="1900" spc="5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circuit with </a:t>
            </a:r>
            <a:r>
              <a:rPr lang="en-US" sz="1900" dirty="0">
                <a:latin typeface="Times New Roman"/>
                <a:cs typeface="Times New Roman"/>
              </a:rPr>
              <a:t>leading power </a:t>
            </a:r>
            <a:r>
              <a:rPr lang="en-US" sz="1900" spc="-5" dirty="0">
                <a:latin typeface="Times New Roman"/>
                <a:cs typeface="Times New Roman"/>
              </a:rPr>
              <a:t>factors such as </a:t>
            </a:r>
            <a:r>
              <a:rPr lang="en-US" sz="1900" dirty="0">
                <a:latin typeface="Times New Roman"/>
                <a:cs typeface="Times New Roman"/>
              </a:rPr>
              <a:t>the one </a:t>
            </a:r>
            <a:r>
              <a:rPr lang="en-US" sz="1900" spc="-5" dirty="0">
                <a:latin typeface="Times New Roman"/>
                <a:cs typeface="Times New Roman"/>
              </a:rPr>
              <a:t>created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dirty="0">
                <a:latin typeface="Times New Roman"/>
                <a:cs typeface="Times New Roman"/>
              </a:rPr>
              <a:t>lightly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loaded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cables.</a:t>
            </a:r>
            <a:r>
              <a:rPr lang="en-US" sz="1900" dirty="0">
                <a:latin typeface="Times New Roman"/>
                <a:cs typeface="Times New Roman"/>
              </a:rPr>
              <a:t> The inductors </a:t>
            </a:r>
            <a:r>
              <a:rPr lang="en-US" sz="1900" spc="-5" dirty="0">
                <a:latin typeface="Times New Roman"/>
                <a:cs typeface="Times New Roman"/>
              </a:rPr>
              <a:t>are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usually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coreless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type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possess</a:t>
            </a:r>
            <a:r>
              <a:rPr lang="en-US" sz="1900" dirty="0">
                <a:latin typeface="Times New Roman"/>
                <a:cs typeface="Times New Roman"/>
              </a:rPr>
              <a:t> linear </a:t>
            </a:r>
            <a:r>
              <a:rPr lang="en-US" sz="1900" spc="-5" dirty="0">
                <a:latin typeface="Times New Roman"/>
                <a:cs typeface="Times New Roman"/>
              </a:rPr>
              <a:t>type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characteristics.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10" dirty="0">
                <a:latin typeface="Times New Roman"/>
                <a:cs typeface="Times New Roman"/>
              </a:rPr>
              <a:t>If 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XL</a:t>
            </a:r>
            <a:r>
              <a:rPr lang="en-US" sz="1900" spc="-2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inductive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reactance</a:t>
            </a:r>
            <a:r>
              <a:rPr lang="en-US" sz="1900" dirty="0">
                <a:latin typeface="Times New Roman"/>
                <a:cs typeface="Times New Roman"/>
              </a:rPr>
              <a:t> per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phase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|V|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phase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voltage,</a:t>
            </a:r>
            <a:r>
              <a:rPr lang="en-US" sz="1900" spc="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power</a:t>
            </a:r>
            <a:r>
              <a:rPr lang="en-US" sz="1900" spc="1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absorbed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inductor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-5" dirty="0">
                <a:latin typeface="Times New Roman"/>
                <a:cs typeface="Times New Roman"/>
              </a:rPr>
              <a:t> given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by;</a:t>
            </a: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latin typeface="Times New Roman"/>
                <a:cs typeface="Times New Roman"/>
              </a:rPr>
              <a:t>Synchronous</a:t>
            </a:r>
            <a:r>
              <a:rPr lang="en-US" sz="2100" b="1" spc="-25" dirty="0">
                <a:latin typeface="Times New Roman"/>
                <a:cs typeface="Times New Roman"/>
              </a:rPr>
              <a:t> </a:t>
            </a:r>
            <a:r>
              <a:rPr lang="en-US" sz="2100" b="1" spc="-5" dirty="0">
                <a:latin typeface="Times New Roman"/>
                <a:cs typeface="Times New Roman"/>
              </a:rPr>
              <a:t>Compensators-</a:t>
            </a:r>
            <a:endParaRPr lang="en-US" sz="21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970"/>
              </a:spcBef>
            </a:pPr>
            <a:r>
              <a:rPr lang="en-US" sz="2100" dirty="0">
                <a:latin typeface="Times New Roman"/>
                <a:cs typeface="Times New Roman"/>
              </a:rPr>
              <a:t>A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synchronous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compensator</a:t>
            </a:r>
            <a:r>
              <a:rPr lang="en-US" sz="2100" dirty="0">
                <a:latin typeface="Times New Roman"/>
                <a:cs typeface="Times New Roman"/>
              </a:rPr>
              <a:t> is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a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synchronous</a:t>
            </a:r>
            <a:r>
              <a:rPr lang="en-US" sz="2100" dirty="0">
                <a:latin typeface="Times New Roman"/>
                <a:cs typeface="Times New Roman"/>
              </a:rPr>
              <a:t> motor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running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without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a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mechanical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load.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Depending </a:t>
            </a:r>
            <a:r>
              <a:rPr lang="en-US" sz="2100" dirty="0">
                <a:latin typeface="Times New Roman"/>
                <a:cs typeface="Times New Roman"/>
              </a:rPr>
              <a:t>on the </a:t>
            </a:r>
            <a:r>
              <a:rPr lang="en-US" sz="2100" spc="-5" dirty="0">
                <a:latin typeface="Times New Roman"/>
                <a:cs typeface="Times New Roman"/>
              </a:rPr>
              <a:t>value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excitation, </a:t>
            </a:r>
            <a:r>
              <a:rPr lang="en-US" sz="2100" dirty="0">
                <a:latin typeface="Times New Roman"/>
                <a:cs typeface="Times New Roman"/>
              </a:rPr>
              <a:t>it </a:t>
            </a:r>
            <a:r>
              <a:rPr lang="en-US" sz="2100" spc="-5" dirty="0">
                <a:latin typeface="Times New Roman"/>
                <a:cs typeface="Times New Roman"/>
              </a:rPr>
              <a:t>can </a:t>
            </a:r>
            <a:r>
              <a:rPr lang="en-US" sz="2100" dirty="0">
                <a:latin typeface="Times New Roman"/>
                <a:cs typeface="Times New Roman"/>
              </a:rPr>
              <a:t>either </a:t>
            </a:r>
            <a:r>
              <a:rPr lang="en-US" sz="2100" spc="-5" dirty="0">
                <a:latin typeface="Times New Roman"/>
                <a:cs typeface="Times New Roman"/>
              </a:rPr>
              <a:t>inject </a:t>
            </a:r>
            <a:r>
              <a:rPr lang="en-US" sz="2100" dirty="0">
                <a:latin typeface="Times New Roman"/>
                <a:cs typeface="Times New Roman"/>
              </a:rPr>
              <a:t>or </a:t>
            </a:r>
            <a:r>
              <a:rPr lang="en-US" sz="2100" spc="-5" dirty="0">
                <a:latin typeface="Times New Roman"/>
                <a:cs typeface="Times New Roman"/>
              </a:rPr>
              <a:t>absorb reactive power. </a:t>
            </a:r>
            <a:r>
              <a:rPr lang="en-US" sz="2100" dirty="0">
                <a:latin typeface="Times New Roman"/>
                <a:cs typeface="Times New Roman"/>
              </a:rPr>
              <a:t>When </a:t>
            </a:r>
            <a:r>
              <a:rPr lang="en-US" sz="2100" spc="-5" dirty="0">
                <a:latin typeface="Times New Roman"/>
                <a:cs typeface="Times New Roman"/>
              </a:rPr>
              <a:t>used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with </a:t>
            </a:r>
            <a:r>
              <a:rPr lang="en-US" sz="2100" dirty="0">
                <a:latin typeface="Times New Roman"/>
                <a:cs typeface="Times New Roman"/>
              </a:rPr>
              <a:t>a </a:t>
            </a:r>
            <a:r>
              <a:rPr lang="en-US" sz="2100" spc="-5" dirty="0">
                <a:latin typeface="Times New Roman"/>
                <a:cs typeface="Times New Roman"/>
              </a:rPr>
              <a:t>voltage regulator,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compensator can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automatically </a:t>
            </a:r>
            <a:r>
              <a:rPr lang="en-US" sz="2100" spc="-5" dirty="0">
                <a:latin typeface="Times New Roman"/>
                <a:cs typeface="Times New Roman"/>
              </a:rPr>
              <a:t>run </a:t>
            </a:r>
            <a:r>
              <a:rPr lang="en-US" sz="2100" dirty="0">
                <a:latin typeface="Times New Roman"/>
                <a:cs typeface="Times New Roman"/>
              </a:rPr>
              <a:t>over-excited </a:t>
            </a:r>
            <a:r>
              <a:rPr lang="en-US" sz="2100" spc="-5" dirty="0">
                <a:latin typeface="Times New Roman"/>
                <a:cs typeface="Times New Roman"/>
              </a:rPr>
              <a:t>at times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high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load and </a:t>
            </a:r>
            <a:r>
              <a:rPr lang="en-US" sz="2100" dirty="0">
                <a:latin typeface="Times New Roman"/>
                <a:cs typeface="Times New Roman"/>
              </a:rPr>
              <a:t>supply the </a:t>
            </a:r>
            <a:r>
              <a:rPr lang="en-US" sz="2100" spc="-5" dirty="0">
                <a:latin typeface="Times New Roman"/>
                <a:cs typeface="Times New Roman"/>
              </a:rPr>
              <a:t>required reactive power. </a:t>
            </a:r>
            <a:r>
              <a:rPr lang="en-US" sz="2100" spc="-10" dirty="0">
                <a:latin typeface="Times New Roman"/>
                <a:cs typeface="Times New Roman"/>
              </a:rPr>
              <a:t>It </a:t>
            </a:r>
            <a:r>
              <a:rPr lang="en-US" sz="2100" dirty="0">
                <a:latin typeface="Times New Roman"/>
                <a:cs typeface="Times New Roman"/>
              </a:rPr>
              <a:t>will be </a:t>
            </a:r>
            <a:r>
              <a:rPr lang="en-US" sz="2100" spc="-5" dirty="0">
                <a:latin typeface="Times New Roman"/>
                <a:cs typeface="Times New Roman"/>
              </a:rPr>
              <a:t>under-excited at light load </a:t>
            </a:r>
            <a:r>
              <a:rPr lang="en-US" sz="2100" dirty="0">
                <a:latin typeface="Times New Roman"/>
                <a:cs typeface="Times New Roman"/>
              </a:rPr>
              <a:t>to </a:t>
            </a:r>
            <a:r>
              <a:rPr lang="en-US" sz="2100" spc="-5" dirty="0">
                <a:latin typeface="Times New Roman"/>
                <a:cs typeface="Times New Roman"/>
              </a:rPr>
              <a:t>absorb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reactive</a:t>
            </a:r>
            <a:r>
              <a:rPr lang="en-US" sz="2100" spc="-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power.</a:t>
            </a:r>
            <a:endParaRPr lang="en-US" sz="21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95E3E0DD-45C6-406A-BC91-6EE4F7E99F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8199" y="3818335"/>
            <a:ext cx="3802379" cy="7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9BEC-2A30-4C18-A379-F2474C55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87D8-221D-43F5-B4BB-4BCA4272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802433"/>
            <a:ext cx="11532637" cy="5924938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Static</a:t>
            </a:r>
            <a:r>
              <a:rPr lang="en-US" sz="1800" b="1" spc="-2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VAR</a:t>
            </a:r>
            <a:r>
              <a:rPr lang="en-US" sz="1800" b="1" spc="-1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Compensator—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r>
              <a:rPr lang="en-US" sz="1800" dirty="0">
                <a:latin typeface="Times New Roman"/>
                <a:cs typeface="Times New Roman"/>
              </a:rPr>
              <a:t>Shunt </a:t>
            </a:r>
            <a:r>
              <a:rPr lang="en-US" sz="1800" spc="-5" dirty="0">
                <a:latin typeface="Times New Roman"/>
                <a:cs typeface="Times New Roman"/>
              </a:rPr>
              <a:t>capacitor compensation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required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enhance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 voltage </a:t>
            </a:r>
            <a:r>
              <a:rPr lang="en-US" sz="1800" dirty="0">
                <a:latin typeface="Times New Roman"/>
                <a:cs typeface="Times New Roman"/>
              </a:rPr>
              <a:t>during heavy load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condition while shunt reactors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needed </a:t>
            </a:r>
            <a:r>
              <a:rPr lang="en-US" sz="1800" dirty="0">
                <a:latin typeface="Times New Roman"/>
                <a:cs typeface="Times New Roman"/>
              </a:rPr>
              <a:t>to reduce the </a:t>
            </a:r>
            <a:r>
              <a:rPr lang="en-US" sz="1800" spc="-5" dirty="0">
                <a:latin typeface="Times New Roman"/>
                <a:cs typeface="Times New Roman"/>
              </a:rPr>
              <a:t>over-voltage </a:t>
            </a:r>
            <a:r>
              <a:rPr lang="en-US" sz="1800" dirty="0">
                <a:latin typeface="Times New Roman"/>
                <a:cs typeface="Times New Roman"/>
              </a:rPr>
              <a:t>occurring during </a:t>
            </a:r>
            <a:r>
              <a:rPr lang="en-US" sz="1800" spc="-5" dirty="0">
                <a:latin typeface="Times New Roman"/>
                <a:cs typeface="Times New Roman"/>
              </a:rPr>
              <a:t>light load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conditions. Static VAR Compensator (SVC) can perform </a:t>
            </a:r>
            <a:r>
              <a:rPr lang="en-US" sz="1800" dirty="0">
                <a:latin typeface="Times New Roman"/>
                <a:cs typeface="Times New Roman"/>
              </a:rPr>
              <a:t>these </a:t>
            </a:r>
            <a:r>
              <a:rPr lang="en-US" sz="1800" spc="-5" dirty="0">
                <a:latin typeface="Times New Roman"/>
                <a:cs typeface="Times New Roman"/>
              </a:rPr>
              <a:t>two tasks together </a:t>
            </a:r>
            <a:r>
              <a:rPr lang="en-US" sz="1800" dirty="0">
                <a:latin typeface="Times New Roman"/>
                <a:cs typeface="Times New Roman"/>
              </a:rPr>
              <a:t>utilizing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(TCR).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SVC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basically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parallel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combination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controlled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reactor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fixed </a:t>
            </a:r>
            <a:r>
              <a:rPr lang="en-US" sz="1800" spc="-5" dirty="0">
                <a:latin typeface="Times New Roman"/>
                <a:cs typeface="Times New Roman"/>
              </a:rPr>
              <a:t>capacitor as shown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Fig.</a:t>
            </a: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reactor control </a:t>
            </a:r>
            <a:r>
              <a:rPr lang="en-US" sz="1800" dirty="0">
                <a:latin typeface="Times New Roman"/>
                <a:cs typeface="Times New Roman"/>
              </a:rPr>
              <a:t>is done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an anti-parallel thyristor switch assembly.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firing angle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thyristors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governs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across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inductor,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thus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controlling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reactor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current.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Thereby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absorption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inductor</a:t>
            </a:r>
            <a:r>
              <a:rPr lang="en-US" sz="1800" dirty="0">
                <a:latin typeface="Times New Roman"/>
                <a:cs typeface="Times New Roman"/>
              </a:rPr>
              <a:t> can be </a:t>
            </a:r>
            <a:r>
              <a:rPr lang="en-US" sz="1800" spc="-5" dirty="0">
                <a:latin typeface="Times New Roman"/>
                <a:cs typeface="Times New Roman"/>
              </a:rPr>
              <a:t>controlled.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capacitor,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parallel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reactor, supplies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of </a:t>
            </a:r>
            <a:r>
              <a:rPr lang="en-US" sz="1800" spc="-5" dirty="0">
                <a:latin typeface="Times New Roman"/>
                <a:cs typeface="Times New Roman"/>
              </a:rPr>
              <a:t>Q</a:t>
            </a:r>
            <a:r>
              <a:rPr lang="en-US" sz="1800" spc="-7" baseline="-10416" dirty="0">
                <a:latin typeface="Times New Roman"/>
                <a:cs typeface="Times New Roman"/>
              </a:rPr>
              <a:t>C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system. </a:t>
            </a:r>
            <a:r>
              <a:rPr lang="en-US" sz="1800" spc="-10" dirty="0">
                <a:latin typeface="Times New Roman"/>
                <a:cs typeface="Times New Roman"/>
              </a:rPr>
              <a:t>If </a:t>
            </a:r>
            <a:r>
              <a:rPr lang="en-US" sz="1800" spc="5" dirty="0">
                <a:latin typeface="Times New Roman"/>
                <a:cs typeface="Times New Roman"/>
              </a:rPr>
              <a:t>Q</a:t>
            </a:r>
            <a:r>
              <a:rPr lang="en-US" sz="1800" spc="7" baseline="-10416" dirty="0">
                <a:latin typeface="Times New Roman"/>
                <a:cs typeface="Times New Roman"/>
              </a:rPr>
              <a:t>L</a:t>
            </a:r>
            <a:r>
              <a:rPr lang="en-US" sz="1800" spc="15" baseline="-10416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the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absorbed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reactor,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-5" dirty="0">
                <a:latin typeface="Times New Roman"/>
                <a:cs typeface="Times New Roman"/>
              </a:rPr>
              <a:t> net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power injection to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bus </a:t>
            </a:r>
            <a:r>
              <a:rPr lang="en-US" sz="1800" spc="-5" dirty="0">
                <a:latin typeface="Times New Roman"/>
                <a:cs typeface="Times New Roman"/>
              </a:rPr>
              <a:t>becomes;</a:t>
            </a: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spc="-5" dirty="0">
              <a:latin typeface="Times New Roman"/>
              <a:cs typeface="Times New Roman"/>
            </a:endParaRPr>
          </a:p>
          <a:p>
            <a:pPr marL="12700" marR="5080" indent="38100" algn="just">
              <a:lnSpc>
                <a:spcPct val="110200"/>
              </a:lnSpc>
              <a:spcBef>
                <a:spcPts val="980"/>
              </a:spcBef>
            </a:pP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E4028201-9E07-4CB1-86FB-0899864BED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5379" y="2540228"/>
            <a:ext cx="3667125" cy="2819400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1C80D112-625E-4174-99BD-5C073F6740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7999" y="6160692"/>
            <a:ext cx="1135380" cy="1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E1A4-8A17-4366-B6EB-06214A02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36512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63888AD-FA13-4D74-9485-E86B7B4D434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8926" y="867747"/>
            <a:ext cx="6354147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7075-E511-448D-B2A2-9E05D76F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IN"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</a:t>
            </a:r>
            <a:r>
              <a:rPr lang="en-IN"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</a:t>
            </a:r>
            <a:r>
              <a:rPr lang="en-IN"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lang="en-IN"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br>
              <a:rPr lang="en-IN" sz="4400" dirty="0">
                <a:latin typeface="Times New Roman"/>
                <a:cs typeface="Times New Roman"/>
              </a:rPr>
            </a:br>
            <a:r>
              <a:rPr lang="en-IN"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</a:t>
            </a:r>
            <a:r>
              <a:rPr lang="en-IN"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IN"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ESTIMATION-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AAD87-D99C-4D0E-B01A-1383BBFD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6"/>
          </a:xfrm>
        </p:spPr>
        <p:txBody>
          <a:bodyPr>
            <a:normAutofit fontScale="62500" lnSpcReduction="20000"/>
          </a:bodyPr>
          <a:lstStyle/>
          <a:p>
            <a:pPr marL="88900" marR="69215" algn="just">
              <a:lnSpc>
                <a:spcPct val="95900"/>
              </a:lnSpc>
            </a:pPr>
            <a:r>
              <a:rPr lang="en-US" sz="2800" spc="-5" dirty="0">
                <a:latin typeface="Times New Roman"/>
                <a:cs typeface="Times New Roman"/>
              </a:rPr>
              <a:t>State estimation technique </a:t>
            </a:r>
            <a:r>
              <a:rPr lang="en-US" sz="2800" dirty="0">
                <a:latin typeface="Times New Roman"/>
                <a:cs typeface="Times New Roman"/>
              </a:rPr>
              <a:t>is the </a:t>
            </a:r>
            <a:r>
              <a:rPr lang="en-US" sz="2800" spc="-5" dirty="0">
                <a:latin typeface="Times New Roman"/>
                <a:cs typeface="Times New Roman"/>
              </a:rPr>
              <a:t>process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estimating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value </a:t>
            </a:r>
            <a:r>
              <a:rPr lang="en-US" sz="2800" dirty="0">
                <a:latin typeface="Times New Roman"/>
                <a:cs typeface="Times New Roman"/>
              </a:rPr>
              <a:t>of the system </a:t>
            </a:r>
            <a:r>
              <a:rPr lang="en-US" sz="2800" spc="-5" dirty="0">
                <a:latin typeface="Times New Roman"/>
                <a:cs typeface="Times New Roman"/>
              </a:rPr>
              <a:t>state variable, which </a:t>
            </a:r>
            <a:r>
              <a:rPr lang="en-US" sz="2800" dirty="0">
                <a:latin typeface="Times New Roman"/>
                <a:cs typeface="Times New Roman"/>
              </a:rPr>
              <a:t> is a </a:t>
            </a:r>
            <a:r>
              <a:rPr lang="en-US" sz="2800" spc="-5" dirty="0">
                <a:latin typeface="Times New Roman"/>
                <a:cs typeface="Times New Roman"/>
              </a:rPr>
              <a:t>phasor </a:t>
            </a:r>
            <a:r>
              <a:rPr lang="en-US" sz="2800" dirty="0">
                <a:latin typeface="Times New Roman"/>
                <a:cs typeface="Times New Roman"/>
              </a:rPr>
              <a:t>of the </a:t>
            </a:r>
            <a:r>
              <a:rPr lang="en-US" sz="2800" spc="-5" dirty="0">
                <a:latin typeface="Times New Roman"/>
                <a:cs typeface="Times New Roman"/>
              </a:rPr>
              <a:t>voltage magnitudes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angles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different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nodes</a:t>
            </a:r>
            <a:r>
              <a:rPr lang="en-US" sz="2800" dirty="0">
                <a:latin typeface="Times New Roman"/>
                <a:cs typeface="Times New Roman"/>
              </a:rPr>
              <a:t> 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buses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 the </a:t>
            </a:r>
            <a:r>
              <a:rPr lang="en-US" sz="2800" spc="-10" dirty="0">
                <a:latin typeface="Times New Roman"/>
                <a:cs typeface="Times New Roman"/>
              </a:rPr>
              <a:t>system. </a:t>
            </a:r>
            <a:r>
              <a:rPr lang="en-US" sz="2800" spc="-5" dirty="0">
                <a:latin typeface="Times New Roman"/>
                <a:cs typeface="Times New Roman"/>
              </a:rPr>
              <a:t> Various measured quantities-power, voltage and current </a:t>
            </a:r>
            <a:r>
              <a:rPr lang="en-US" sz="2800" dirty="0">
                <a:latin typeface="Times New Roman"/>
                <a:cs typeface="Times New Roman"/>
              </a:rPr>
              <a:t>are analog quantities </a:t>
            </a:r>
            <a:r>
              <a:rPr lang="en-US" sz="2800" spc="-5" dirty="0">
                <a:latin typeface="Times New Roman"/>
                <a:cs typeface="Times New Roman"/>
              </a:rPr>
              <a:t>which are passed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through A/D converters, and then digital </a:t>
            </a:r>
            <a:r>
              <a:rPr lang="en-US" sz="2800" dirty="0">
                <a:latin typeface="Times New Roman"/>
                <a:cs typeface="Times New Roman"/>
              </a:rPr>
              <a:t>outputs </a:t>
            </a:r>
            <a:r>
              <a:rPr lang="en-US" sz="2800" spc="-5" dirty="0">
                <a:latin typeface="Times New Roman"/>
                <a:cs typeface="Times New Roman"/>
              </a:rPr>
              <a:t>are telemetered </a:t>
            </a:r>
            <a:r>
              <a:rPr lang="en-US" sz="2800" dirty="0">
                <a:latin typeface="Times New Roman"/>
                <a:cs typeface="Times New Roman"/>
              </a:rPr>
              <a:t>to energy </a:t>
            </a:r>
            <a:r>
              <a:rPr lang="en-US" sz="2800" spc="-5" dirty="0">
                <a:latin typeface="Times New Roman"/>
                <a:cs typeface="Times New Roman"/>
              </a:rPr>
              <a:t>control center </a:t>
            </a:r>
            <a:r>
              <a:rPr lang="en-US" sz="2800" dirty="0">
                <a:latin typeface="Times New Roman"/>
                <a:cs typeface="Times New Roman"/>
              </a:rPr>
              <a:t>over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various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communication</a:t>
            </a:r>
            <a:r>
              <a:rPr lang="en-US" sz="2800" dirty="0">
                <a:latin typeface="Times New Roman"/>
                <a:cs typeface="Times New Roman"/>
              </a:rPr>
              <a:t> links,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where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these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processed</a:t>
            </a:r>
            <a:r>
              <a:rPr lang="en-US" sz="2800" dirty="0">
                <a:latin typeface="Times New Roman"/>
                <a:cs typeface="Times New Roman"/>
              </a:rPr>
              <a:t> 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find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present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state</a:t>
            </a:r>
            <a:r>
              <a:rPr lang="en-US" sz="2800" dirty="0">
                <a:latin typeface="Times New Roman"/>
                <a:cs typeface="Times New Roman"/>
              </a:rPr>
              <a:t> of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system.</a:t>
            </a:r>
            <a:r>
              <a:rPr lang="en-US" sz="2800" dirty="0">
                <a:latin typeface="Times New Roman"/>
                <a:cs typeface="Times New Roman"/>
              </a:rPr>
              <a:t> 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process</a:t>
            </a:r>
            <a:r>
              <a:rPr lang="en-US" sz="2800" dirty="0">
                <a:latin typeface="Times New Roman"/>
                <a:cs typeface="Times New Roman"/>
              </a:rPr>
              <a:t> involves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imperfect</a:t>
            </a:r>
            <a:r>
              <a:rPr lang="en-US" sz="2800" dirty="0">
                <a:latin typeface="Times New Roman"/>
                <a:cs typeface="Times New Roman"/>
              </a:rPr>
              <a:t> (bad)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measurements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estimation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process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 states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-5" dirty="0">
                <a:latin typeface="Times New Roman"/>
                <a:cs typeface="Times New Roman"/>
              </a:rPr>
              <a:t>based </a:t>
            </a:r>
            <a:r>
              <a:rPr lang="en-US" sz="2800" dirty="0">
                <a:latin typeface="Times New Roman"/>
                <a:cs typeface="Times New Roman"/>
              </a:rPr>
              <a:t>on a </a:t>
            </a:r>
            <a:r>
              <a:rPr lang="en-US" sz="2800" spc="-5" dirty="0">
                <a:latin typeface="Times New Roman"/>
                <a:cs typeface="Times New Roman"/>
              </a:rPr>
              <a:t>statistical method that estimates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true value </a:t>
            </a:r>
            <a:r>
              <a:rPr lang="en-US" sz="2800" spc="5" dirty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state variables </a:t>
            </a:r>
            <a:r>
              <a:rPr lang="en-US" sz="2800" dirty="0">
                <a:latin typeface="Times New Roman"/>
                <a:cs typeface="Times New Roman"/>
              </a:rPr>
              <a:t>to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minimize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spc="-5" dirty="0">
                <a:latin typeface="Times New Roman"/>
                <a:cs typeface="Times New Roman"/>
              </a:rPr>
              <a:t>maximize the selected criterion. Though errors (imperfect measurement) should </a:t>
            </a:r>
            <a:r>
              <a:rPr lang="en-US" sz="2800" dirty="0">
                <a:latin typeface="Times New Roman"/>
                <a:cs typeface="Times New Roman"/>
              </a:rPr>
              <a:t>be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reduced </a:t>
            </a:r>
            <a:r>
              <a:rPr lang="en-US" sz="2800" spc="10" dirty="0">
                <a:latin typeface="Times New Roman"/>
                <a:cs typeface="Times New Roman"/>
              </a:rPr>
              <a:t>by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state estimation,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reliability </a:t>
            </a:r>
            <a:r>
              <a:rPr lang="en-US" sz="2800" spc="5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estimated data will reduce when some bad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measurements are </a:t>
            </a:r>
            <a:r>
              <a:rPr lang="en-US" sz="2800" dirty="0">
                <a:latin typeface="Times New Roman"/>
                <a:cs typeface="Times New Roman"/>
              </a:rPr>
              <a:t>present in the </a:t>
            </a:r>
            <a:r>
              <a:rPr lang="en-US" sz="2800" spc="-5" dirty="0">
                <a:latin typeface="Times New Roman"/>
                <a:cs typeface="Times New Roman"/>
              </a:rPr>
              <a:t>system. Available </a:t>
            </a:r>
            <a:r>
              <a:rPr lang="en-US" sz="2800" dirty="0">
                <a:latin typeface="Times New Roman"/>
                <a:cs typeface="Times New Roman"/>
              </a:rPr>
              <a:t>output </a:t>
            </a:r>
            <a:r>
              <a:rPr lang="en-US" sz="2800" spc="-5" dirty="0">
                <a:latin typeface="Times New Roman"/>
                <a:cs typeface="Times New Roman"/>
              </a:rPr>
              <a:t>states at </a:t>
            </a:r>
            <a:r>
              <a:rPr lang="en-US" sz="2800" dirty="0">
                <a:latin typeface="Times New Roman"/>
                <a:cs typeface="Times New Roman"/>
              </a:rPr>
              <a:t>energy </a:t>
            </a:r>
            <a:r>
              <a:rPr lang="en-US" sz="2800" spc="-5" dirty="0">
                <a:latin typeface="Times New Roman"/>
                <a:cs typeface="Times New Roman"/>
              </a:rPr>
              <a:t>control center </a:t>
            </a:r>
            <a:r>
              <a:rPr lang="en-US" sz="2800" dirty="0">
                <a:latin typeface="Times New Roman"/>
                <a:cs typeface="Times New Roman"/>
              </a:rPr>
              <a:t>are then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used </a:t>
            </a:r>
            <a:r>
              <a:rPr lang="en-US" sz="2800" dirty="0">
                <a:latin typeface="Times New Roman"/>
                <a:cs typeface="Times New Roman"/>
              </a:rPr>
              <a:t>to </a:t>
            </a:r>
            <a:r>
              <a:rPr lang="en-US" sz="2800" spc="-5" dirty="0">
                <a:latin typeface="Times New Roman"/>
                <a:cs typeface="Times New Roman"/>
              </a:rPr>
              <a:t>find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system performance </a:t>
            </a:r>
            <a:r>
              <a:rPr lang="en-US" sz="2800" dirty="0">
                <a:latin typeface="Times New Roman"/>
                <a:cs typeface="Times New Roman"/>
              </a:rPr>
              <a:t>in </a:t>
            </a:r>
            <a:r>
              <a:rPr lang="en-US" sz="2800" spc="-5" dirty="0">
                <a:latin typeface="Times New Roman"/>
                <a:cs typeface="Times New Roman"/>
              </a:rPr>
              <a:t>real </a:t>
            </a:r>
            <a:r>
              <a:rPr lang="en-US" sz="2800" dirty="0">
                <a:latin typeface="Times New Roman"/>
                <a:cs typeface="Times New Roman"/>
              </a:rPr>
              <a:t>time for </a:t>
            </a:r>
            <a:r>
              <a:rPr lang="en-US" sz="2800" spc="-5" dirty="0">
                <a:latin typeface="Times New Roman"/>
                <a:cs typeface="Times New Roman"/>
              </a:rPr>
              <a:t>system </a:t>
            </a:r>
            <a:r>
              <a:rPr lang="en-US" sz="2800" dirty="0">
                <a:latin typeface="Times New Roman"/>
                <a:cs typeface="Times New Roman"/>
              </a:rPr>
              <a:t>security </a:t>
            </a:r>
            <a:r>
              <a:rPr lang="en-US" sz="2800" spc="-5" dirty="0">
                <a:latin typeface="Times New Roman"/>
                <a:cs typeface="Times New Roman"/>
              </a:rPr>
              <a:t>and </a:t>
            </a:r>
            <a:r>
              <a:rPr lang="en-US" sz="2800" dirty="0">
                <a:latin typeface="Times New Roman"/>
                <a:cs typeface="Times New Roman"/>
              </a:rPr>
              <a:t>conditions of </a:t>
            </a:r>
            <a:r>
              <a:rPr lang="en-US" sz="2800" spc="-5" dirty="0">
                <a:latin typeface="Times New Roman"/>
                <a:cs typeface="Times New Roman"/>
              </a:rPr>
              <a:t>economic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dispatch.</a:t>
            </a:r>
            <a:endParaRPr lang="en-US" sz="2800" dirty="0">
              <a:latin typeface="Times New Roman"/>
              <a:cs typeface="Times New Roman"/>
            </a:endParaRPr>
          </a:p>
          <a:p>
            <a:pPr marL="88900" marR="69850" algn="just">
              <a:lnSpc>
                <a:spcPct val="96000"/>
              </a:lnSpc>
              <a:spcBef>
                <a:spcPts val="985"/>
              </a:spcBef>
            </a:pP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system gets information about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power system from </a:t>
            </a:r>
            <a:r>
              <a:rPr lang="en-US" sz="2800" dirty="0">
                <a:latin typeface="Times New Roman"/>
                <a:cs typeface="Times New Roman"/>
              </a:rPr>
              <a:t>remote </a:t>
            </a:r>
            <a:r>
              <a:rPr lang="en-US" sz="2800" spc="-5" dirty="0">
                <a:latin typeface="Times New Roman"/>
                <a:cs typeface="Times New Roman"/>
              </a:rPr>
              <a:t>terminal </a:t>
            </a:r>
            <a:r>
              <a:rPr lang="en-US" sz="2800" dirty="0">
                <a:latin typeface="Times New Roman"/>
                <a:cs typeface="Times New Roman"/>
              </a:rPr>
              <a:t>units </a:t>
            </a:r>
            <a:r>
              <a:rPr lang="en-US" sz="2800" spc="-5" dirty="0">
                <a:latin typeface="Times New Roman"/>
                <a:cs typeface="Times New Roman"/>
              </a:rPr>
              <a:t>(RTU) that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encode measurement transducer </a:t>
            </a:r>
            <a:r>
              <a:rPr lang="en-US" sz="2800" dirty="0">
                <a:latin typeface="Times New Roman"/>
                <a:cs typeface="Times New Roman"/>
              </a:rPr>
              <a:t>outputs </a:t>
            </a:r>
            <a:r>
              <a:rPr lang="en-US" sz="2800" spc="-5" dirty="0">
                <a:latin typeface="Times New Roman"/>
                <a:cs typeface="Times New Roman"/>
              </a:rPr>
              <a:t>and opened/closed status information </a:t>
            </a:r>
            <a:r>
              <a:rPr lang="en-US" sz="2800" dirty="0">
                <a:latin typeface="Times New Roman"/>
                <a:cs typeface="Times New Roman"/>
              </a:rPr>
              <a:t>into </a:t>
            </a:r>
            <a:r>
              <a:rPr lang="en-US" sz="2800" spc="-5" dirty="0">
                <a:latin typeface="Times New Roman"/>
                <a:cs typeface="Times New Roman"/>
              </a:rPr>
              <a:t>digital signals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that are transmitted </a:t>
            </a:r>
            <a:r>
              <a:rPr lang="en-US" sz="2800" dirty="0">
                <a:latin typeface="Times New Roman"/>
                <a:cs typeface="Times New Roman"/>
              </a:rPr>
              <a:t>to the </a:t>
            </a:r>
            <a:r>
              <a:rPr lang="en-US" sz="2800" spc="-5" dirty="0">
                <a:latin typeface="Times New Roman"/>
                <a:cs typeface="Times New Roman"/>
              </a:rPr>
              <a:t>operation control </a:t>
            </a:r>
            <a:r>
              <a:rPr lang="en-US" sz="2800" dirty="0">
                <a:latin typeface="Times New Roman"/>
                <a:cs typeface="Times New Roman"/>
              </a:rPr>
              <a:t>center </a:t>
            </a:r>
            <a:r>
              <a:rPr lang="en-US" sz="2800" spc="-5" dirty="0">
                <a:latin typeface="Times New Roman"/>
                <a:cs typeface="Times New Roman"/>
              </a:rPr>
              <a:t>over communication circuits.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information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coming </a:t>
            </a:r>
            <a:r>
              <a:rPr lang="en-US" sz="2800" dirty="0">
                <a:latin typeface="Times New Roman"/>
                <a:cs typeface="Times New Roman"/>
              </a:rPr>
              <a:t>into the energy </a:t>
            </a:r>
            <a:r>
              <a:rPr lang="en-US" sz="2800" spc="-5" dirty="0">
                <a:latin typeface="Times New Roman"/>
                <a:cs typeface="Times New Roman"/>
              </a:rPr>
              <a:t>control center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-5" dirty="0">
                <a:latin typeface="Times New Roman"/>
                <a:cs typeface="Times New Roman"/>
              </a:rPr>
              <a:t>broken down as breaker/switch, transformer tap status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indications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analog</a:t>
            </a:r>
            <a:r>
              <a:rPr lang="en-US" sz="2800" spc="2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measurements.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analog</a:t>
            </a:r>
            <a:r>
              <a:rPr lang="en-US" sz="2800" spc="1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measurements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2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generator</a:t>
            </a:r>
            <a:r>
              <a:rPr lang="en-US" sz="2800" spc="1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output</a:t>
            </a:r>
            <a:r>
              <a:rPr lang="en-US" sz="2800" spc="2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must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used </a:t>
            </a:r>
            <a:r>
              <a:rPr lang="en-US" sz="2800" dirty="0">
                <a:latin typeface="Times New Roman"/>
                <a:cs typeface="Times New Roman"/>
              </a:rPr>
              <a:t>directly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spc="10" dirty="0">
                <a:latin typeface="Times New Roman"/>
                <a:cs typeface="Times New Roman"/>
              </a:rPr>
              <a:t>by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AGC.</a:t>
            </a:r>
          </a:p>
          <a:p>
            <a:pPr marL="88900" marR="69850" algn="just">
              <a:lnSpc>
                <a:spcPct val="96000"/>
              </a:lnSpc>
              <a:spcBef>
                <a:spcPts val="98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Data received at </a:t>
            </a:r>
            <a:r>
              <a:rPr lang="en-US" sz="2800" dirty="0">
                <a:latin typeface="Times New Roman"/>
                <a:cs typeface="Times New Roman"/>
              </a:rPr>
              <a:t>energy </a:t>
            </a:r>
            <a:r>
              <a:rPr lang="en-US" sz="2800" spc="-5" dirty="0">
                <a:latin typeface="Times New Roman"/>
                <a:cs typeface="Times New Roman"/>
              </a:rPr>
              <a:t>control centers through </a:t>
            </a:r>
            <a:r>
              <a:rPr lang="en-US" sz="2800" dirty="0">
                <a:latin typeface="Times New Roman"/>
                <a:cs typeface="Times New Roman"/>
              </a:rPr>
              <a:t>telemetry link </a:t>
            </a:r>
            <a:r>
              <a:rPr lang="en-US" sz="2800" spc="-5" dirty="0">
                <a:latin typeface="Times New Roman"/>
                <a:cs typeface="Times New Roman"/>
              </a:rPr>
              <a:t>contain errors </a:t>
            </a:r>
            <a:r>
              <a:rPr lang="en-US" sz="2800" dirty="0">
                <a:latin typeface="Times New Roman"/>
                <a:cs typeface="Times New Roman"/>
              </a:rPr>
              <a:t>due to </a:t>
            </a:r>
            <a:r>
              <a:rPr lang="en-US" sz="2800" spc="-5" dirty="0">
                <a:latin typeface="Times New Roman"/>
                <a:cs typeface="Times New Roman"/>
              </a:rPr>
              <a:t>various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reasons such as metering error, communication error and error </a:t>
            </a:r>
            <a:r>
              <a:rPr lang="en-US" sz="2800" dirty="0">
                <a:latin typeface="Times New Roman"/>
                <a:cs typeface="Times New Roman"/>
              </a:rPr>
              <a:t>due to </a:t>
            </a:r>
            <a:r>
              <a:rPr lang="en-US" sz="2800" spc="-5" dirty="0">
                <a:latin typeface="Times New Roman"/>
                <a:cs typeface="Times New Roman"/>
              </a:rPr>
              <a:t>changes </a:t>
            </a:r>
            <a:r>
              <a:rPr lang="en-US" sz="2800" dirty="0">
                <a:latin typeface="Times New Roman"/>
                <a:cs typeface="Times New Roman"/>
              </a:rPr>
              <a:t>in the </a:t>
            </a:r>
            <a:r>
              <a:rPr lang="en-US" sz="2800" spc="-5" dirty="0">
                <a:latin typeface="Times New Roman"/>
                <a:cs typeface="Times New Roman"/>
              </a:rPr>
              <a:t>system.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Static-state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estimator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processes</a:t>
            </a:r>
            <a:r>
              <a:rPr lang="en-US" sz="2800" dirty="0">
                <a:latin typeface="Times New Roman"/>
                <a:cs typeface="Times New Roman"/>
              </a:rPr>
              <a:t> 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data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received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filters</a:t>
            </a:r>
            <a:r>
              <a:rPr lang="en-US" sz="2800" dirty="0">
                <a:latin typeface="Times New Roman"/>
                <a:cs typeface="Times New Roman"/>
              </a:rPr>
              <a:t> out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errors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present</a:t>
            </a:r>
            <a:r>
              <a:rPr lang="en-US" sz="2800" dirty="0">
                <a:latin typeface="Times New Roman"/>
                <a:cs typeface="Times New Roman"/>
              </a:rPr>
              <a:t> in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telemetered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data.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1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obtaining</a:t>
            </a:r>
            <a:r>
              <a:rPr lang="en-US" sz="2800" spc="15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reliability</a:t>
            </a:r>
            <a:r>
              <a:rPr lang="en-US" sz="2800" spc="1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estimated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</a:t>
            </a:r>
            <a:r>
              <a:rPr lang="en-US" sz="2800" spc="16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states,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redundant</a:t>
            </a:r>
            <a:r>
              <a:rPr lang="en-US" sz="2800" spc="16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measurements </a:t>
            </a:r>
            <a:r>
              <a:rPr lang="en-US" sz="2800" spc="-29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are </a:t>
            </a:r>
            <a:r>
              <a:rPr lang="en-US" sz="2800" dirty="0">
                <a:latin typeface="Times New Roman"/>
                <a:cs typeface="Times New Roman"/>
              </a:rPr>
              <a:t>taken </a:t>
            </a:r>
            <a:r>
              <a:rPr lang="en-US" sz="2800" spc="-5" dirty="0">
                <a:latin typeface="Times New Roman"/>
                <a:cs typeface="Times New Roman"/>
              </a:rPr>
              <a:t>i.e. </a:t>
            </a:r>
            <a:r>
              <a:rPr lang="en-US" sz="2800" dirty="0">
                <a:latin typeface="Times New Roman"/>
                <a:cs typeface="Times New Roman"/>
              </a:rPr>
              <a:t>the number of </a:t>
            </a:r>
            <a:r>
              <a:rPr lang="en-US" sz="2800" spc="-5" dirty="0">
                <a:latin typeface="Times New Roman"/>
                <a:cs typeface="Times New Roman"/>
              </a:rPr>
              <a:t>equations </a:t>
            </a:r>
            <a:r>
              <a:rPr lang="en-US" sz="2800" dirty="0">
                <a:latin typeface="Times New Roman"/>
                <a:cs typeface="Times New Roman"/>
              </a:rPr>
              <a:t>to be </a:t>
            </a:r>
            <a:r>
              <a:rPr lang="en-US" sz="2800" spc="-5" dirty="0">
                <a:latin typeface="Times New Roman"/>
                <a:cs typeface="Times New Roman"/>
              </a:rPr>
              <a:t>solved are </a:t>
            </a:r>
            <a:r>
              <a:rPr lang="en-US" sz="2800" dirty="0">
                <a:latin typeface="Times New Roman"/>
                <a:cs typeface="Times New Roman"/>
              </a:rPr>
              <a:t>more </a:t>
            </a:r>
            <a:r>
              <a:rPr lang="en-US" sz="2800" spc="-5" dirty="0">
                <a:latin typeface="Times New Roman"/>
                <a:cs typeface="Times New Roman"/>
              </a:rPr>
              <a:t>than </a:t>
            </a:r>
            <a:r>
              <a:rPr lang="en-US" sz="2800" dirty="0">
                <a:latin typeface="Times New Roman"/>
                <a:cs typeface="Times New Roman"/>
              </a:rPr>
              <a:t>the number of </a:t>
            </a:r>
            <a:r>
              <a:rPr lang="en-US" sz="2800" spc="-5" dirty="0">
                <a:latin typeface="Times New Roman"/>
                <a:cs typeface="Times New Roman"/>
              </a:rPr>
              <a:t>unknown state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variables.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estimator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-5" dirty="0">
                <a:latin typeface="Times New Roman"/>
                <a:cs typeface="Times New Roman"/>
              </a:rPr>
              <a:t>designed </a:t>
            </a:r>
            <a:r>
              <a:rPr lang="en-US" sz="2800" dirty="0">
                <a:latin typeface="Times New Roman"/>
                <a:cs typeface="Times New Roman"/>
              </a:rPr>
              <a:t>to produce the </a:t>
            </a:r>
            <a:r>
              <a:rPr lang="en-US" sz="2800" spc="-5" dirty="0">
                <a:latin typeface="Times New Roman"/>
                <a:cs typeface="Times New Roman"/>
              </a:rPr>
              <a:t>“best estimate” </a:t>
            </a:r>
            <a:r>
              <a:rPr lang="en-US" sz="2800" spc="5" dirty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system states. </a:t>
            </a:r>
            <a:r>
              <a:rPr lang="en-US" sz="2800" dirty="0">
                <a:latin typeface="Times New Roman"/>
                <a:cs typeface="Times New Roman"/>
              </a:rPr>
              <a:t>Existing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operating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conditions</a:t>
            </a:r>
            <a:r>
              <a:rPr lang="en-US" sz="2800" dirty="0">
                <a:latin typeface="Times New Roman"/>
                <a:cs typeface="Times New Roman"/>
              </a:rPr>
              <a:t> of the</a:t>
            </a:r>
            <a:r>
              <a:rPr lang="en-US" sz="2800" spc="-5" dirty="0">
                <a:latin typeface="Times New Roman"/>
                <a:cs typeface="Times New Roman"/>
              </a:rPr>
              <a:t> system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determined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Times New Roman"/>
                <a:cs typeface="Times New Roman"/>
              </a:rPr>
              <a:t>by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state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estimation.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5969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9069-F5CF-4C50-8643-B5BEE70F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69CC-E43A-40B1-B390-280E115B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102"/>
            <a:ext cx="10515600" cy="5383861"/>
          </a:xfrm>
        </p:spPr>
        <p:txBody>
          <a:bodyPr/>
          <a:lstStyle/>
          <a:p>
            <a:pPr marL="1079500" indent="-914400">
              <a:lnSpc>
                <a:spcPct val="100000"/>
              </a:lnSpc>
              <a:spcBef>
                <a:spcPts val="92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Measurement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equations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dirty="0">
                <a:latin typeface="Times New Roman"/>
                <a:cs typeface="Times New Roman"/>
              </a:rPr>
              <a:t> be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written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as: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marR="4272280" indent="990600">
              <a:lnSpc>
                <a:spcPts val="1989"/>
              </a:lnSpc>
              <a:spcBef>
                <a:spcPts val="145"/>
              </a:spcBef>
              <a:tabLst>
                <a:tab pos="61277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Z</a:t>
            </a:r>
            <a:r>
              <a:rPr lang="en-US" sz="1800" spc="-7" baseline="-10416" dirty="0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Times New Roman"/>
                <a:cs typeface="Times New Roman"/>
              </a:rPr>
              <a:t>=h</a:t>
            </a:r>
            <a:r>
              <a:rPr lang="en-US" sz="1800" spc="-7" baseline="-10416" dirty="0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Times New Roman"/>
                <a:cs typeface="Times New Roman"/>
              </a:rPr>
              <a:t>(x)+</a:t>
            </a:r>
            <a:r>
              <a:rPr lang="en-US" sz="1800" spc="-5" dirty="0" err="1">
                <a:latin typeface="Times New Roman"/>
                <a:cs typeface="Times New Roman"/>
              </a:rPr>
              <a:t>e</a:t>
            </a:r>
            <a:r>
              <a:rPr lang="en-US" sz="1800" spc="-7" baseline="-10416" dirty="0" err="1">
                <a:latin typeface="Times New Roman"/>
                <a:cs typeface="Times New Roman"/>
              </a:rPr>
              <a:t>i</a:t>
            </a:r>
            <a:r>
              <a:rPr lang="en-US" sz="1800" spc="-7" baseline="-10416" dirty="0">
                <a:latin typeface="Times New Roman"/>
                <a:cs typeface="Times New Roman"/>
              </a:rPr>
              <a:t> 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</a:p>
          <a:p>
            <a:pPr marL="88900" marR="4272280" indent="990600">
              <a:lnSpc>
                <a:spcPts val="1989"/>
              </a:lnSpc>
              <a:spcBef>
                <a:spcPts val="145"/>
              </a:spcBef>
              <a:tabLst>
                <a:tab pos="612775" algn="l"/>
              </a:tabLst>
            </a:pPr>
            <a:r>
              <a:rPr lang="en-US" sz="1800" spc="-5" dirty="0">
                <a:latin typeface="Times New Roman"/>
                <a:cs typeface="Times New Roman"/>
              </a:rPr>
              <a:t>where	Z</a:t>
            </a:r>
            <a:r>
              <a:rPr lang="en-US" sz="1800" spc="-7" baseline="-10416" dirty="0">
                <a:latin typeface="Times New Roman"/>
                <a:cs typeface="Times New Roman"/>
              </a:rPr>
              <a:t>i</a:t>
            </a:r>
            <a:r>
              <a:rPr lang="en-US" sz="1800" spc="-5" dirty="0">
                <a:latin typeface="Times New Roman"/>
                <a:cs typeface="Times New Roman"/>
              </a:rPr>
              <a:t>=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baseline="38194" dirty="0" err="1">
                <a:latin typeface="Times New Roman"/>
                <a:cs typeface="Times New Roman"/>
              </a:rPr>
              <a:t>th</a:t>
            </a:r>
            <a:r>
              <a:rPr lang="en-US" sz="1800" spc="104" baseline="38194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measurement</a:t>
            </a:r>
            <a:endParaRPr lang="en-US" sz="18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795"/>
              </a:spcBef>
            </a:pPr>
            <a:r>
              <a:rPr lang="en-US" sz="1800" spc="5" dirty="0">
                <a:latin typeface="Times New Roman"/>
                <a:cs typeface="Times New Roman"/>
              </a:rPr>
              <a:t>x=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variable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marR="69850" algn="just">
              <a:lnSpc>
                <a:spcPts val="1380"/>
              </a:lnSpc>
              <a:spcBef>
                <a:spcPts val="1019"/>
              </a:spcBef>
            </a:pPr>
            <a:r>
              <a:rPr lang="en-US" sz="1800" dirty="0">
                <a:latin typeface="Times New Roman"/>
                <a:cs typeface="Times New Roman"/>
              </a:rPr>
              <a:t>h</a:t>
            </a:r>
            <a:r>
              <a:rPr lang="en-US" sz="1800" baseline="-10416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(x) </a:t>
            </a:r>
            <a:r>
              <a:rPr lang="en-US" sz="1800" spc="-5" dirty="0">
                <a:latin typeface="Times New Roman"/>
                <a:cs typeface="Times New Roman"/>
              </a:rPr>
              <a:t>represents </a:t>
            </a:r>
            <a:r>
              <a:rPr lang="en-US" sz="1800" dirty="0">
                <a:latin typeface="Times New Roman"/>
                <a:cs typeface="Times New Roman"/>
              </a:rPr>
              <a:t>non linear function of </a:t>
            </a:r>
            <a:r>
              <a:rPr lang="en-US" sz="1800" spc="-5" dirty="0">
                <a:latin typeface="Times New Roman"/>
                <a:cs typeface="Times New Roman"/>
              </a:rPr>
              <a:t>measured </a:t>
            </a:r>
            <a:r>
              <a:rPr lang="en-US" sz="1800" dirty="0">
                <a:latin typeface="Times New Roman"/>
                <a:cs typeface="Times New Roman"/>
              </a:rPr>
              <a:t>quantity in </a:t>
            </a:r>
            <a:r>
              <a:rPr lang="en-US" sz="1800" spc="-5" dirty="0">
                <a:latin typeface="Times New Roman"/>
                <a:cs typeface="Times New Roman"/>
              </a:rPr>
              <a:t>terms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state variable. </a:t>
            </a:r>
            <a:r>
              <a:rPr lang="en-US" sz="1800" dirty="0" err="1">
                <a:latin typeface="Times New Roman"/>
                <a:cs typeface="Times New Roman"/>
              </a:rPr>
              <a:t>e</a:t>
            </a:r>
            <a:r>
              <a:rPr lang="en-US" sz="1800" baseline="-10416" dirty="0" err="1">
                <a:latin typeface="Times New Roman"/>
                <a:cs typeface="Times New Roman"/>
              </a:rPr>
              <a:t>i</a:t>
            </a:r>
            <a:r>
              <a:rPr lang="en-US" sz="1800" baseline="-10416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represents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measurement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,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 is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also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known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Gaussian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random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variable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noise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term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data,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algn="just">
              <a:lnSpc>
                <a:spcPts val="1140"/>
              </a:lnSpc>
              <a:spcBef>
                <a:spcPts val="16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zero</a:t>
            </a:r>
            <a:r>
              <a:rPr lang="en-US" sz="1800" spc="2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mean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respective</a:t>
            </a:r>
            <a:r>
              <a:rPr lang="en-US" sz="1800" spc="2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variances</a:t>
            </a:r>
            <a:r>
              <a:rPr lang="en-US" sz="1800" spc="320" dirty="0">
                <a:latin typeface="Times New Roman"/>
                <a:cs typeface="Times New Roman"/>
              </a:rPr>
              <a:t> </a:t>
            </a:r>
            <a:r>
              <a:rPr lang="en-US" sz="1800" i="1" spc="-254" dirty="0">
                <a:latin typeface="Cambria"/>
                <a:cs typeface="Cambria"/>
              </a:rPr>
              <a:t>σ</a:t>
            </a:r>
            <a:r>
              <a:rPr lang="en-US" sz="1800" i="1" spc="300" dirty="0">
                <a:latin typeface="Cambria"/>
                <a:cs typeface="Cambria"/>
              </a:rPr>
              <a:t> </a:t>
            </a:r>
            <a:r>
              <a:rPr lang="en-US" sz="1800" spc="15" baseline="51282" dirty="0">
                <a:latin typeface="Times New Roman"/>
                <a:cs typeface="Times New Roman"/>
              </a:rPr>
              <a:t>2 </a:t>
            </a:r>
            <a:r>
              <a:rPr lang="en-US" sz="1800" spc="-95" dirty="0">
                <a:latin typeface="Times New Roman"/>
                <a:cs typeface="Times New Roman"/>
              </a:rPr>
              <a:t>,</a:t>
            </a:r>
            <a:r>
              <a:rPr lang="en-US" sz="1800" i="1" spc="-95" dirty="0">
                <a:latin typeface="Cambria"/>
                <a:cs typeface="Cambria"/>
              </a:rPr>
              <a:t>σ</a:t>
            </a:r>
            <a:r>
              <a:rPr lang="en-US" sz="1800" i="1" spc="265" dirty="0">
                <a:latin typeface="Cambria"/>
                <a:cs typeface="Cambria"/>
              </a:rPr>
              <a:t> </a:t>
            </a:r>
            <a:r>
              <a:rPr lang="en-US" sz="1800" spc="15" baseline="51282" dirty="0">
                <a:latin typeface="Times New Roman"/>
                <a:cs typeface="Times New Roman"/>
              </a:rPr>
              <a:t>2</a:t>
            </a:r>
            <a:r>
              <a:rPr lang="en-US" sz="1800" spc="7" baseline="51282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,.....</a:t>
            </a:r>
            <a:r>
              <a:rPr lang="en-US" sz="1800" spc="-6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.If</a:t>
            </a:r>
            <a:r>
              <a:rPr lang="en-US" sz="1800" spc="2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there  </a:t>
            </a:r>
            <a:r>
              <a:rPr lang="en-US" sz="1800" spc="1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  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  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measurements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2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</a:t>
            </a:r>
            <a:r>
              <a:rPr lang="en-US" sz="1800" spc="2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state</a:t>
            </a:r>
            <a:endParaRPr lang="en-US" sz="1800" dirty="0">
              <a:latin typeface="Times New Roman"/>
              <a:cs typeface="Times New Roman"/>
            </a:endParaRPr>
          </a:p>
          <a:p>
            <a:pPr marR="706755" algn="ctr">
              <a:lnSpc>
                <a:spcPts val="450"/>
              </a:lnSpc>
              <a:tabLst>
                <a:tab pos="276860" algn="l"/>
              </a:tabLst>
            </a:pPr>
            <a:r>
              <a:rPr lang="en-US" sz="1800" spc="10" dirty="0">
                <a:latin typeface="Times New Roman"/>
                <a:cs typeface="Times New Roman"/>
              </a:rPr>
              <a:t>1	2</a:t>
            </a:r>
            <a:endParaRPr lang="en-US" sz="1800" dirty="0">
              <a:latin typeface="Times New Roman"/>
              <a:cs typeface="Times New Roman"/>
            </a:endParaRPr>
          </a:p>
          <a:p>
            <a:pPr marL="88900" marR="71120" algn="just">
              <a:lnSpc>
                <a:spcPts val="1390"/>
              </a:lnSpc>
              <a:spcBef>
                <a:spcPts val="6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variables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then</a:t>
            </a:r>
            <a:r>
              <a:rPr lang="en-US" sz="1800" dirty="0">
                <a:latin typeface="Times New Roman"/>
                <a:cs typeface="Times New Roman"/>
              </a:rPr>
              <a:t> m &lt; n, </a:t>
            </a:r>
            <a:r>
              <a:rPr lang="en-US" sz="1800" spc="-5" dirty="0">
                <a:latin typeface="Times New Roman"/>
                <a:cs typeface="Times New Roman"/>
              </a:rPr>
              <a:t>this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represents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redundancy in </a:t>
            </a:r>
            <a:r>
              <a:rPr lang="en-US" sz="1800" spc="-5" dirty="0">
                <a:latin typeface="Times New Roman"/>
                <a:cs typeface="Times New Roman"/>
              </a:rPr>
              <a:t>measurement,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necessary in order to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get</a:t>
            </a:r>
            <a:r>
              <a:rPr lang="en-US" sz="1800" spc="-5" dirty="0">
                <a:latin typeface="Times New Roman"/>
                <a:cs typeface="Times New Roman"/>
              </a:rPr>
              <a:t> reliable estimated</a:t>
            </a:r>
            <a:r>
              <a:rPr lang="en-US" sz="1800" dirty="0">
                <a:latin typeface="Times New Roman"/>
                <a:cs typeface="Times New Roman"/>
              </a:rPr>
              <a:t> system </a:t>
            </a:r>
            <a:r>
              <a:rPr lang="en-US" sz="1800" spc="-5" dirty="0">
                <a:latin typeface="Times New Roman"/>
                <a:cs typeface="Times New Roman"/>
              </a:rPr>
              <a:t>states 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  <a:p>
            <a:pPr marL="88900" marR="69215" indent="114300">
              <a:lnSpc>
                <a:spcPts val="1390"/>
              </a:lnSpc>
              <a:spcBef>
                <a:spcPts val="99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Now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weighted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least</a:t>
            </a:r>
            <a:r>
              <a:rPr lang="en-US" sz="1800" spc="1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square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estimation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done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objective</a:t>
            </a:r>
            <a:r>
              <a:rPr lang="en-US" sz="1800" spc="1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function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formed</a:t>
            </a:r>
            <a:r>
              <a:rPr lang="en-US" sz="1800" spc="17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taking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weighted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sum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-5" dirty="0">
                <a:latin typeface="Times New Roman"/>
                <a:cs typeface="Times New Roman"/>
              </a:rPr>
              <a:t> squares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errors.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877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F611-E755-4159-877D-4A9421E6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6DBB-059F-4726-898C-A11D1548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B83F1-C40E-4405-9ECA-B645CB5A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10515600" cy="53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0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6242-0BD3-49F8-9FB9-18A693B5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F767-4A6D-4F8F-8EBF-84D8FFC0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B5B0-3146-4970-A89D-F89D4BB3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8" y="817983"/>
            <a:ext cx="105155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60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C66A-62A0-48DF-BC33-7FD29416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6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68557F-AE33-437C-96E2-A4FAA9C1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2919"/>
            <a:ext cx="10722429" cy="5999956"/>
          </a:xfrm>
        </p:spPr>
      </p:pic>
    </p:spTree>
    <p:extLst>
      <p:ext uri="{BB962C8B-B14F-4D97-AF65-F5344CB8AC3E}">
        <p14:creationId xmlns:p14="http://schemas.microsoft.com/office/powerpoint/2010/main" val="36699901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1FFA-389C-4EF9-B1CD-01872274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203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E9374-E8A3-429E-8931-83D75CC40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04" y="1219200"/>
            <a:ext cx="10972800" cy="4799045"/>
          </a:xfrm>
        </p:spPr>
      </p:pic>
    </p:spTree>
    <p:extLst>
      <p:ext uri="{BB962C8B-B14F-4D97-AF65-F5344CB8AC3E}">
        <p14:creationId xmlns:p14="http://schemas.microsoft.com/office/powerpoint/2010/main" val="40633884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6272-B4AF-45D4-84D3-41A0D96D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72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89F12-93D7-4200-A0B8-48C58983E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12" y="1185863"/>
            <a:ext cx="11280710" cy="4486275"/>
          </a:xfrm>
        </p:spPr>
      </p:pic>
      <p:pic>
        <p:nvPicPr>
          <p:cNvPr id="6" name="object 16">
            <a:extLst>
              <a:ext uri="{FF2B5EF4-FFF2-40B4-BE49-F238E27FC236}">
                <a16:creationId xmlns:a16="http://schemas.microsoft.com/office/drawing/2014/main" id="{66B6757E-AD7A-4F16-8E9F-F630B99DF3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6806" y="5124932"/>
            <a:ext cx="3595115" cy="16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6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41A2-4B46-4FFC-B971-1EDC228D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6C08-D0F4-4EFA-9909-DA79893B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1" y="625151"/>
            <a:ext cx="10954138" cy="5551812"/>
          </a:xfrm>
        </p:spPr>
        <p:txBody>
          <a:bodyPr>
            <a:normAutofit lnSpcReduction="10000"/>
          </a:bodyPr>
          <a:lstStyle/>
          <a:p>
            <a:pPr marL="203835" lvl="1" indent="-191135" algn="just">
              <a:lnSpc>
                <a:spcPct val="100000"/>
              </a:lnSpc>
              <a:spcBef>
                <a:spcPts val="100"/>
              </a:spcBef>
              <a:buSzPct val="91666"/>
              <a:buAutoNum type="arabicPeriod" startAt="2"/>
              <a:tabLst>
                <a:tab pos="203835" algn="l"/>
              </a:tabLst>
            </a:pP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FLEXIBLE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</a:t>
            </a:r>
            <a:r>
              <a:rPr lang="en-US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TRANSMISSION</a:t>
            </a:r>
            <a:r>
              <a:rPr lang="en-US"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SYSTEMS--</a:t>
            </a:r>
            <a:endParaRPr lang="en-US" sz="1800" dirty="0">
              <a:latin typeface="Times New Roman"/>
              <a:cs typeface="Times New Roman"/>
            </a:endParaRPr>
          </a:p>
          <a:p>
            <a:pPr marL="355600" lvl="2" indent="-342900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355600" algn="l"/>
              </a:tabLst>
            </a:pPr>
            <a:r>
              <a:rPr lang="en-US" sz="1900" b="1" spc="-5" dirty="0">
                <a:latin typeface="Times New Roman"/>
                <a:cs typeface="Times New Roman"/>
              </a:rPr>
              <a:t>Concept</a:t>
            </a:r>
            <a:r>
              <a:rPr lang="en-US" sz="1900" b="1" spc="-25" dirty="0">
                <a:latin typeface="Times New Roman"/>
                <a:cs typeface="Times New Roman"/>
              </a:rPr>
              <a:t> </a:t>
            </a:r>
            <a:r>
              <a:rPr lang="en-US" sz="1900" b="1" dirty="0">
                <a:latin typeface="Times New Roman"/>
                <a:cs typeface="Times New Roman"/>
              </a:rPr>
              <a:t>and</a:t>
            </a:r>
            <a:r>
              <a:rPr lang="en-US" sz="1900" b="1" spc="-15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Objectives-</a:t>
            </a:r>
            <a:endParaRPr lang="en-US"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100"/>
              </a:lnSpc>
              <a:spcBef>
                <a:spcPts val="980"/>
              </a:spcBef>
            </a:pP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large </a:t>
            </a:r>
            <a:r>
              <a:rPr lang="en-US" sz="1900" dirty="0">
                <a:latin typeface="Times New Roman"/>
                <a:cs typeface="Times New Roman"/>
              </a:rPr>
              <a:t>interconnected </a:t>
            </a:r>
            <a:r>
              <a:rPr lang="en-US" sz="1900" spc="-5" dirty="0">
                <a:latin typeface="Times New Roman"/>
                <a:cs typeface="Times New Roman"/>
              </a:rPr>
              <a:t>transmission networks are susceptible </a:t>
            </a:r>
            <a:r>
              <a:rPr lang="en-US" sz="1900" dirty="0">
                <a:latin typeface="Times New Roman"/>
                <a:cs typeface="Times New Roman"/>
              </a:rPr>
              <a:t>to faults </a:t>
            </a:r>
            <a:r>
              <a:rPr lang="en-US" sz="1900" spc="-5" dirty="0">
                <a:latin typeface="Times New Roman"/>
                <a:cs typeface="Times New Roman"/>
              </a:rPr>
              <a:t>caused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spc="-5" dirty="0">
                <a:latin typeface="Times New Roman"/>
                <a:cs typeface="Times New Roman"/>
              </a:rPr>
              <a:t>lightning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discharges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decrease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insulation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clearances.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power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flow</a:t>
            </a:r>
            <a:r>
              <a:rPr lang="en-US" sz="1900" dirty="0">
                <a:latin typeface="Times New Roman"/>
                <a:cs typeface="Times New Roman"/>
              </a:rPr>
              <a:t> in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transmission</a:t>
            </a:r>
            <a:r>
              <a:rPr lang="en-US" sz="1900" dirty="0">
                <a:latin typeface="Times New Roman"/>
                <a:cs typeface="Times New Roman"/>
              </a:rPr>
              <a:t> line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determined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spc="-5" dirty="0">
                <a:latin typeface="Times New Roman"/>
                <a:cs typeface="Times New Roman"/>
              </a:rPr>
              <a:t>Kirchhoff’s laws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for specified</a:t>
            </a:r>
            <a:r>
              <a:rPr lang="en-US" sz="1900" dirty="0">
                <a:latin typeface="Times New Roman"/>
                <a:cs typeface="Times New Roman"/>
              </a:rPr>
              <a:t> power injections </a:t>
            </a:r>
            <a:r>
              <a:rPr lang="en-US" sz="1900" spc="-5" dirty="0">
                <a:latin typeface="Times New Roman"/>
                <a:cs typeface="Times New Roman"/>
              </a:rPr>
              <a:t>(both </a:t>
            </a:r>
            <a:r>
              <a:rPr lang="en-US" sz="1900" dirty="0">
                <a:latin typeface="Times New Roman"/>
                <a:cs typeface="Times New Roman"/>
              </a:rPr>
              <a:t>active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reactive)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at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various nodes. </a:t>
            </a:r>
            <a:r>
              <a:rPr lang="en-US" sz="1900" dirty="0">
                <a:latin typeface="Times New Roman"/>
                <a:cs typeface="Times New Roman"/>
              </a:rPr>
              <a:t>While the </a:t>
            </a:r>
            <a:r>
              <a:rPr lang="en-US" sz="1900" spc="-5" dirty="0">
                <a:latin typeface="Times New Roman"/>
                <a:cs typeface="Times New Roman"/>
              </a:rPr>
              <a:t>loads </a:t>
            </a:r>
            <a:r>
              <a:rPr lang="en-US" sz="1900" dirty="0">
                <a:latin typeface="Times New Roman"/>
                <a:cs typeface="Times New Roman"/>
              </a:rPr>
              <a:t>in a power </a:t>
            </a:r>
            <a:r>
              <a:rPr lang="en-US" sz="1900" spc="-5" dirty="0">
                <a:latin typeface="Times New Roman"/>
                <a:cs typeface="Times New Roman"/>
              </a:rPr>
              <a:t>system </a:t>
            </a:r>
            <a:r>
              <a:rPr lang="en-US" sz="1900" dirty="0">
                <a:latin typeface="Times New Roman"/>
                <a:cs typeface="Times New Roman"/>
              </a:rPr>
              <a:t>vary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dirty="0">
                <a:latin typeface="Times New Roman"/>
                <a:cs typeface="Times New Roman"/>
              </a:rPr>
              <a:t>the time of the </a:t>
            </a:r>
            <a:r>
              <a:rPr lang="en-US" sz="1900" spc="5" dirty="0">
                <a:latin typeface="Times New Roman"/>
                <a:cs typeface="Times New Roman"/>
              </a:rPr>
              <a:t>day </a:t>
            </a:r>
            <a:r>
              <a:rPr lang="en-US" sz="1900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general, </a:t>
            </a:r>
            <a:r>
              <a:rPr lang="en-US" sz="1900" dirty="0">
                <a:latin typeface="Times New Roman"/>
                <a:cs typeface="Times New Roman"/>
              </a:rPr>
              <a:t>they are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also subject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variations caused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weather (ambient temperature) </a:t>
            </a:r>
            <a:r>
              <a:rPr lang="en-US" sz="1900" dirty="0">
                <a:latin typeface="Times New Roman"/>
                <a:cs typeface="Times New Roman"/>
              </a:rPr>
              <a:t>and </a:t>
            </a:r>
            <a:r>
              <a:rPr lang="en-US" sz="1900" spc="-5" dirty="0">
                <a:latin typeface="Times New Roman"/>
                <a:cs typeface="Times New Roman"/>
              </a:rPr>
              <a:t>other unpredictable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factors.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generation pattern </a:t>
            </a:r>
            <a:r>
              <a:rPr lang="en-US" sz="1900" dirty="0">
                <a:latin typeface="Times New Roman"/>
                <a:cs typeface="Times New Roman"/>
              </a:rPr>
              <a:t>in a </a:t>
            </a:r>
            <a:r>
              <a:rPr lang="en-US" sz="1900" spc="-5" dirty="0">
                <a:latin typeface="Times New Roman"/>
                <a:cs typeface="Times New Roman"/>
              </a:rPr>
              <a:t>deregulated environment also tends </a:t>
            </a:r>
            <a:r>
              <a:rPr lang="en-US" sz="1900" dirty="0">
                <a:latin typeface="Times New Roman"/>
                <a:cs typeface="Times New Roman"/>
              </a:rPr>
              <a:t>to be </a:t>
            </a:r>
            <a:r>
              <a:rPr lang="en-US" sz="1900" spc="-5" dirty="0">
                <a:latin typeface="Times New Roman"/>
                <a:cs typeface="Times New Roman"/>
              </a:rPr>
              <a:t>variable (and </a:t>
            </a:r>
            <a:r>
              <a:rPr lang="en-US" sz="1900" dirty="0">
                <a:latin typeface="Times New Roman"/>
                <a:cs typeface="Times New Roman"/>
              </a:rPr>
              <a:t>hence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less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predictable).</a:t>
            </a:r>
            <a:endParaRPr lang="en-US" sz="1900" dirty="0">
              <a:latin typeface="Times New Roman"/>
              <a:cs typeface="Times New Roman"/>
            </a:endParaRPr>
          </a:p>
          <a:p>
            <a:pPr algn="just"/>
            <a:r>
              <a:rPr lang="en-US" sz="1900" dirty="0">
                <a:latin typeface="Times New Roman"/>
                <a:cs typeface="Times New Roman"/>
              </a:rPr>
              <a:t>Thus, the </a:t>
            </a:r>
            <a:r>
              <a:rPr lang="en-US" sz="1900" spc="-5" dirty="0">
                <a:latin typeface="Times New Roman"/>
                <a:cs typeface="Times New Roman"/>
              </a:rPr>
              <a:t>power flow </a:t>
            </a:r>
            <a:r>
              <a:rPr lang="en-US" sz="1900" dirty="0">
                <a:latin typeface="Times New Roman"/>
                <a:cs typeface="Times New Roman"/>
              </a:rPr>
              <a:t>in a </a:t>
            </a:r>
            <a:r>
              <a:rPr lang="en-US" sz="1900" spc="-5" dirty="0">
                <a:latin typeface="Times New Roman"/>
                <a:cs typeface="Times New Roman"/>
              </a:rPr>
              <a:t>transmission </a:t>
            </a:r>
            <a:r>
              <a:rPr lang="en-US" sz="1900" dirty="0">
                <a:latin typeface="Times New Roman"/>
                <a:cs typeface="Times New Roman"/>
              </a:rPr>
              <a:t>line </a:t>
            </a:r>
            <a:r>
              <a:rPr lang="en-US" sz="1900" spc="-5" dirty="0">
                <a:latin typeface="Times New Roman"/>
                <a:cs typeface="Times New Roman"/>
              </a:rPr>
              <a:t>can </a:t>
            </a:r>
            <a:r>
              <a:rPr lang="en-US" sz="1900" spc="5" dirty="0">
                <a:latin typeface="Times New Roman"/>
                <a:cs typeface="Times New Roman"/>
              </a:rPr>
              <a:t>vary </a:t>
            </a:r>
            <a:r>
              <a:rPr lang="en-US" sz="1900" dirty="0">
                <a:latin typeface="Times New Roman"/>
                <a:cs typeface="Times New Roman"/>
              </a:rPr>
              <a:t>even </a:t>
            </a:r>
            <a:r>
              <a:rPr lang="en-US" sz="1900" spc="-5" dirty="0">
                <a:latin typeface="Times New Roman"/>
                <a:cs typeface="Times New Roman"/>
              </a:rPr>
              <a:t>under </a:t>
            </a:r>
            <a:r>
              <a:rPr lang="en-US" sz="1900" dirty="0">
                <a:latin typeface="Times New Roman"/>
                <a:cs typeface="Times New Roman"/>
              </a:rPr>
              <a:t>normal, steady </a:t>
            </a:r>
            <a:r>
              <a:rPr lang="en-US" sz="1900" spc="-5" dirty="0">
                <a:latin typeface="Times New Roman"/>
                <a:cs typeface="Times New Roman"/>
              </a:rPr>
              <a:t>state conditions. </a:t>
            </a:r>
            <a:r>
              <a:rPr lang="en-US" sz="1900" dirty="0">
                <a:latin typeface="Times New Roman"/>
                <a:cs typeface="Times New Roman"/>
              </a:rPr>
              <a:t> The </a:t>
            </a:r>
            <a:r>
              <a:rPr lang="en-US" sz="1900" spc="-5" dirty="0">
                <a:latin typeface="Times New Roman"/>
                <a:cs typeface="Times New Roman"/>
              </a:rPr>
              <a:t>occurrence </a:t>
            </a:r>
            <a:r>
              <a:rPr lang="en-US" sz="1900" dirty="0">
                <a:latin typeface="Times New Roman"/>
                <a:cs typeface="Times New Roman"/>
              </a:rPr>
              <a:t>of a contingency (due to the </a:t>
            </a:r>
            <a:r>
              <a:rPr lang="en-US" sz="1900" spc="-5" dirty="0">
                <a:latin typeface="Times New Roman"/>
                <a:cs typeface="Times New Roman"/>
              </a:rPr>
              <a:t>tripping </a:t>
            </a:r>
            <a:r>
              <a:rPr lang="en-US" sz="1900" dirty="0">
                <a:latin typeface="Times New Roman"/>
                <a:cs typeface="Times New Roman"/>
              </a:rPr>
              <a:t>of a </a:t>
            </a:r>
            <a:r>
              <a:rPr lang="en-US" sz="1900" spc="-5" dirty="0">
                <a:latin typeface="Times New Roman"/>
                <a:cs typeface="Times New Roman"/>
              </a:rPr>
              <a:t>line, generator) can result </a:t>
            </a:r>
            <a:r>
              <a:rPr lang="en-US" sz="1900" dirty="0">
                <a:latin typeface="Times New Roman"/>
                <a:cs typeface="Times New Roman"/>
              </a:rPr>
              <a:t>in a </a:t>
            </a:r>
            <a:r>
              <a:rPr lang="en-US" sz="1900" spc="-5" dirty="0">
                <a:latin typeface="Times New Roman"/>
                <a:cs typeface="Times New Roman"/>
              </a:rPr>
              <a:t>sudden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increase/decrease </a:t>
            </a:r>
            <a:r>
              <a:rPr lang="en-US" sz="1900" dirty="0">
                <a:latin typeface="Times New Roman"/>
                <a:cs typeface="Times New Roman"/>
              </a:rPr>
              <a:t>in the </a:t>
            </a:r>
            <a:r>
              <a:rPr lang="en-US" sz="1900" spc="-5" dirty="0">
                <a:latin typeface="Times New Roman"/>
                <a:cs typeface="Times New Roman"/>
              </a:rPr>
              <a:t>power flow. </a:t>
            </a:r>
            <a:r>
              <a:rPr lang="en-US" sz="1900" dirty="0">
                <a:latin typeface="Times New Roman"/>
                <a:cs typeface="Times New Roman"/>
              </a:rPr>
              <a:t>This </a:t>
            </a:r>
            <a:r>
              <a:rPr lang="en-US" sz="1900" spc="-5" dirty="0">
                <a:latin typeface="Times New Roman"/>
                <a:cs typeface="Times New Roman"/>
              </a:rPr>
              <a:t>can </a:t>
            </a:r>
            <a:r>
              <a:rPr lang="en-US" sz="1900" dirty="0">
                <a:latin typeface="Times New Roman"/>
                <a:cs typeface="Times New Roman"/>
              </a:rPr>
              <a:t>result in </a:t>
            </a:r>
            <a:r>
              <a:rPr lang="en-US" sz="1900" spc="-5" dirty="0">
                <a:latin typeface="Times New Roman"/>
                <a:cs typeface="Times New Roman"/>
              </a:rPr>
              <a:t>overloading </a:t>
            </a:r>
            <a:r>
              <a:rPr lang="en-US" sz="1900" spc="5" dirty="0">
                <a:latin typeface="Times New Roman"/>
                <a:cs typeface="Times New Roman"/>
              </a:rPr>
              <a:t>of </a:t>
            </a:r>
            <a:r>
              <a:rPr lang="en-US" sz="1900" dirty="0">
                <a:latin typeface="Times New Roman"/>
                <a:cs typeface="Times New Roman"/>
              </a:rPr>
              <a:t>some </a:t>
            </a:r>
            <a:r>
              <a:rPr lang="en-US" sz="1900" spc="-5" dirty="0">
                <a:latin typeface="Times New Roman"/>
                <a:cs typeface="Times New Roman"/>
              </a:rPr>
              <a:t>lines and consequent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threat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system security.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spc="-5" dirty="0">
                <a:latin typeface="Times New Roman"/>
                <a:cs typeface="Times New Roman"/>
              </a:rPr>
              <a:t>major disturbance </a:t>
            </a:r>
            <a:r>
              <a:rPr lang="en-US" sz="1900" dirty="0">
                <a:latin typeface="Times New Roman"/>
                <a:cs typeface="Times New Roman"/>
              </a:rPr>
              <a:t>can </a:t>
            </a:r>
            <a:r>
              <a:rPr lang="en-US" sz="1900" spc="-5" dirty="0">
                <a:latin typeface="Times New Roman"/>
                <a:cs typeface="Times New Roman"/>
              </a:rPr>
              <a:t>also result </a:t>
            </a:r>
            <a:r>
              <a:rPr lang="en-US" sz="1900" dirty="0">
                <a:latin typeface="Times New Roman"/>
                <a:cs typeface="Times New Roman"/>
              </a:rPr>
              <a:t>in the </a:t>
            </a:r>
            <a:r>
              <a:rPr lang="en-US" sz="1900" spc="-5" dirty="0">
                <a:latin typeface="Times New Roman"/>
                <a:cs typeface="Times New Roman"/>
              </a:rPr>
              <a:t>swinging </a:t>
            </a:r>
            <a:r>
              <a:rPr lang="en-US" sz="1900" spc="5" dirty="0">
                <a:latin typeface="Times New Roman"/>
                <a:cs typeface="Times New Roman"/>
              </a:rPr>
              <a:t>of </a:t>
            </a:r>
            <a:r>
              <a:rPr lang="en-US" sz="1900" spc="-5" dirty="0">
                <a:latin typeface="Times New Roman"/>
                <a:cs typeface="Times New Roman"/>
              </a:rPr>
              <a:t>generator rotors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which contribute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power swings </a:t>
            </a:r>
            <a:r>
              <a:rPr lang="en-US" sz="1900" dirty="0">
                <a:latin typeface="Times New Roman"/>
                <a:cs typeface="Times New Roman"/>
              </a:rPr>
              <a:t>in </a:t>
            </a:r>
            <a:r>
              <a:rPr lang="en-US" sz="1900" spc="-5" dirty="0">
                <a:latin typeface="Times New Roman"/>
                <a:cs typeface="Times New Roman"/>
              </a:rPr>
              <a:t>transmission lines. </a:t>
            </a:r>
            <a:r>
              <a:rPr lang="en-US" sz="1900" spc="-15" dirty="0">
                <a:latin typeface="Times New Roman"/>
                <a:cs typeface="Times New Roman"/>
              </a:rPr>
              <a:t>It </a:t>
            </a:r>
            <a:r>
              <a:rPr lang="en-US" sz="1900" dirty="0">
                <a:latin typeface="Times New Roman"/>
                <a:cs typeface="Times New Roman"/>
              </a:rPr>
              <a:t>is possible </a:t>
            </a:r>
            <a:r>
              <a:rPr lang="en-US" sz="1900" spc="-5" dirty="0">
                <a:latin typeface="Times New Roman"/>
                <a:cs typeface="Times New Roman"/>
              </a:rPr>
              <a:t>that the system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-5" dirty="0">
                <a:latin typeface="Times New Roman"/>
                <a:cs typeface="Times New Roman"/>
              </a:rPr>
              <a:t>subjected </a:t>
            </a:r>
            <a:r>
              <a:rPr lang="en-US" sz="1900" dirty="0">
                <a:latin typeface="Times New Roman"/>
                <a:cs typeface="Times New Roman"/>
              </a:rPr>
              <a:t> to </a:t>
            </a:r>
            <a:r>
              <a:rPr lang="en-US" sz="1900" spc="-5" dirty="0">
                <a:latin typeface="Times New Roman"/>
                <a:cs typeface="Times New Roman"/>
              </a:rPr>
              <a:t>transient instability </a:t>
            </a:r>
            <a:r>
              <a:rPr lang="en-US" sz="1900" dirty="0">
                <a:latin typeface="Times New Roman"/>
                <a:cs typeface="Times New Roman"/>
              </a:rPr>
              <a:t>and </a:t>
            </a:r>
            <a:r>
              <a:rPr lang="en-US" sz="1900" spc="-5" dirty="0">
                <a:latin typeface="Times New Roman"/>
                <a:cs typeface="Times New Roman"/>
              </a:rPr>
              <a:t>cascading outages as individual components (lines and generators) trip </a:t>
            </a:r>
            <a:r>
              <a:rPr lang="en-US" sz="1900" dirty="0">
                <a:latin typeface="Times New Roman"/>
                <a:cs typeface="Times New Roman"/>
              </a:rPr>
              <a:t> due to the action of </a:t>
            </a:r>
            <a:r>
              <a:rPr lang="en-US" sz="1900" spc="-5" dirty="0">
                <a:latin typeface="Times New Roman"/>
                <a:cs typeface="Times New Roman"/>
              </a:rPr>
              <a:t>protective relays.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10" dirty="0">
                <a:latin typeface="Times New Roman"/>
                <a:cs typeface="Times New Roman"/>
              </a:rPr>
              <a:t>If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3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system</a:t>
            </a:r>
            <a:r>
              <a:rPr lang="en-US" sz="1900" spc="29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 </a:t>
            </a:r>
            <a:r>
              <a:rPr lang="en-US" sz="1900" spc="-5" dirty="0">
                <a:latin typeface="Times New Roman"/>
                <a:cs typeface="Times New Roman"/>
              </a:rPr>
              <a:t>operating close </a:t>
            </a:r>
            <a:r>
              <a:rPr lang="en-US" sz="1900" spc="5" dirty="0">
                <a:latin typeface="Times New Roman"/>
                <a:cs typeface="Times New Roman"/>
              </a:rPr>
              <a:t>to </a:t>
            </a:r>
            <a:r>
              <a:rPr lang="en-US" sz="1900" dirty="0">
                <a:latin typeface="Times New Roman"/>
                <a:cs typeface="Times New Roman"/>
              </a:rPr>
              <a:t>the boundary </a:t>
            </a:r>
            <a:r>
              <a:rPr lang="en-US" sz="1900" spc="5" dirty="0">
                <a:latin typeface="Times New Roman"/>
                <a:cs typeface="Times New Roman"/>
              </a:rPr>
              <a:t>of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small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signal</a:t>
            </a:r>
            <a:r>
              <a:rPr lang="en-US" sz="1900" dirty="0">
                <a:latin typeface="Times New Roman"/>
                <a:cs typeface="Times New Roman"/>
              </a:rPr>
              <a:t> stability </a:t>
            </a:r>
            <a:r>
              <a:rPr lang="en-US" sz="1900" spc="-5" dirty="0">
                <a:latin typeface="Times New Roman"/>
                <a:cs typeface="Times New Roman"/>
              </a:rPr>
              <a:t>region,</a:t>
            </a:r>
            <a:r>
              <a:rPr lang="en-US" sz="1900" dirty="0">
                <a:latin typeface="Times New Roman"/>
                <a:cs typeface="Times New Roman"/>
              </a:rPr>
              <a:t> even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spc="-5" dirty="0">
                <a:latin typeface="Times New Roman"/>
                <a:cs typeface="Times New Roman"/>
              </a:rPr>
              <a:t>small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disturbance</a:t>
            </a:r>
            <a:r>
              <a:rPr lang="en-US" sz="1900" dirty="0">
                <a:latin typeface="Times New Roman"/>
                <a:cs typeface="Times New Roman"/>
              </a:rPr>
              <a:t> can </a:t>
            </a:r>
            <a:r>
              <a:rPr lang="en-US" sz="1900" spc="-5" dirty="0">
                <a:latin typeface="Times New Roman"/>
                <a:cs typeface="Times New Roman"/>
              </a:rPr>
              <a:t>lead</a:t>
            </a:r>
            <a:r>
              <a:rPr lang="en-US" sz="1900" dirty="0">
                <a:latin typeface="Times New Roman"/>
                <a:cs typeface="Times New Roman"/>
              </a:rPr>
              <a:t> to </a:t>
            </a:r>
            <a:r>
              <a:rPr lang="en-US" sz="1900" spc="-5" dirty="0">
                <a:latin typeface="Times New Roman"/>
                <a:cs typeface="Times New Roman"/>
              </a:rPr>
              <a:t>large</a:t>
            </a:r>
            <a:r>
              <a:rPr lang="en-US" sz="1900" dirty="0">
                <a:latin typeface="Times New Roman"/>
                <a:cs typeface="Times New Roman"/>
              </a:rPr>
              <a:t> power </a:t>
            </a:r>
            <a:r>
              <a:rPr lang="en-US" sz="1900" spc="-5" dirty="0">
                <a:latin typeface="Times New Roman"/>
                <a:cs typeface="Times New Roman"/>
              </a:rPr>
              <a:t>swings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and 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blackouts.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increase </a:t>
            </a:r>
            <a:r>
              <a:rPr lang="en-US" sz="1900" dirty="0">
                <a:latin typeface="Times New Roman"/>
                <a:cs typeface="Times New Roman"/>
              </a:rPr>
              <a:t>in the </a:t>
            </a:r>
            <a:r>
              <a:rPr lang="en-US" sz="1900" spc="-5" dirty="0">
                <a:latin typeface="Times New Roman"/>
                <a:cs typeface="Times New Roman"/>
              </a:rPr>
              <a:t>loading </a:t>
            </a:r>
            <a:r>
              <a:rPr lang="en-US" sz="1900" dirty="0">
                <a:latin typeface="Times New Roman"/>
                <a:cs typeface="Times New Roman"/>
              </a:rPr>
              <a:t>of the transmission </a:t>
            </a:r>
            <a:r>
              <a:rPr lang="en-US" sz="1900" spc="-5" dirty="0">
                <a:latin typeface="Times New Roman"/>
                <a:cs typeface="Times New Roman"/>
              </a:rPr>
              <a:t>lines sometimes can </a:t>
            </a:r>
            <a:r>
              <a:rPr lang="en-US" sz="1900" dirty="0">
                <a:latin typeface="Times New Roman"/>
                <a:cs typeface="Times New Roman"/>
              </a:rPr>
              <a:t>lead to </a:t>
            </a:r>
            <a:r>
              <a:rPr lang="en-US" sz="1900" spc="-5" dirty="0">
                <a:latin typeface="Times New Roman"/>
                <a:cs typeface="Times New Roman"/>
              </a:rPr>
              <a:t>voltage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collapse </a:t>
            </a:r>
            <a:r>
              <a:rPr lang="en-US" sz="1900" dirty="0">
                <a:latin typeface="Times New Roman"/>
                <a:cs typeface="Times New Roman"/>
              </a:rPr>
              <a:t>due to the </a:t>
            </a:r>
            <a:r>
              <a:rPr lang="en-US" sz="1900" spc="-5" dirty="0">
                <a:latin typeface="Times New Roman"/>
                <a:cs typeface="Times New Roman"/>
              </a:rPr>
              <a:t>shortage </a:t>
            </a:r>
            <a:r>
              <a:rPr lang="en-US" sz="1900" dirty="0">
                <a:latin typeface="Times New Roman"/>
                <a:cs typeface="Times New Roman"/>
              </a:rPr>
              <a:t>of </a:t>
            </a:r>
            <a:r>
              <a:rPr lang="en-US" sz="1900" spc="-5" dirty="0">
                <a:latin typeface="Times New Roman"/>
                <a:cs typeface="Times New Roman"/>
              </a:rPr>
              <a:t>reactive power delivered at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load centers. </a:t>
            </a:r>
            <a:r>
              <a:rPr lang="en-US" sz="1900" dirty="0">
                <a:latin typeface="Times New Roman"/>
                <a:cs typeface="Times New Roman"/>
              </a:rPr>
              <a:t>This is due to the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increased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consumption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of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</a:t>
            </a:r>
            <a:r>
              <a:rPr lang="en-US" sz="1900" spc="7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power</a:t>
            </a:r>
            <a:r>
              <a:rPr lang="en-US" sz="1900" spc="8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transmission</a:t>
            </a:r>
            <a:r>
              <a:rPr lang="en-US" sz="1900" spc="7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network</a:t>
            </a:r>
            <a:r>
              <a:rPr lang="en-US" sz="1900" spc="8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characteristics </a:t>
            </a:r>
            <a:r>
              <a:rPr lang="en-US" sz="1900" spc="-29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of</a:t>
            </a:r>
            <a:r>
              <a:rPr lang="en-US" sz="1900" spc="-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-5" dirty="0">
                <a:latin typeface="Times New Roman"/>
                <a:cs typeface="Times New Roman"/>
              </a:rPr>
              <a:t> load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(such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as induction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motors supplying</a:t>
            </a:r>
            <a:r>
              <a:rPr lang="en-US" sz="1900" dirty="0">
                <a:latin typeface="Times New Roman"/>
                <a:cs typeface="Times New Roman"/>
              </a:rPr>
              <a:t> constant </a:t>
            </a:r>
            <a:r>
              <a:rPr lang="en-US" sz="1900" spc="-5" dirty="0">
                <a:latin typeface="Times New Roman"/>
                <a:cs typeface="Times New Roman"/>
              </a:rPr>
              <a:t>torque).</a:t>
            </a:r>
            <a:endParaRPr lang="en-US" sz="19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1715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304B-3EBC-449E-A2EB-D8FE18F4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164-522B-4059-BFF2-C7AEF2A5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4441"/>
            <a:ext cx="10515600" cy="5402522"/>
          </a:xfrm>
        </p:spPr>
        <p:txBody>
          <a:bodyPr>
            <a:normAutofit fontScale="77500" lnSpcReduction="20000"/>
          </a:bodyPr>
          <a:lstStyle/>
          <a:p>
            <a:pPr marL="12700" marR="5080" algn="just">
              <a:lnSpc>
                <a:spcPct val="110200"/>
              </a:lnSpc>
              <a:spcBef>
                <a:spcPts val="990"/>
              </a:spcBef>
            </a:pP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factors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mentioned</a:t>
            </a:r>
            <a:r>
              <a:rPr lang="en-US" sz="2600" dirty="0">
                <a:latin typeface="Times New Roman"/>
                <a:cs typeface="Times New Roman"/>
              </a:rPr>
              <a:t> in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above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paragraph</a:t>
            </a:r>
            <a:r>
              <a:rPr lang="en-US" sz="2600" dirty="0">
                <a:latin typeface="Times New Roman"/>
                <a:cs typeface="Times New Roman"/>
              </a:rPr>
              <a:t> point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to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problems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faced</a:t>
            </a:r>
            <a:r>
              <a:rPr lang="en-US" sz="2600" dirty="0">
                <a:latin typeface="Times New Roman"/>
                <a:cs typeface="Times New Roman"/>
              </a:rPr>
              <a:t> in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maintaining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economic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secure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operation</a:t>
            </a:r>
            <a:r>
              <a:rPr lang="en-US" sz="2600" dirty="0">
                <a:latin typeface="Times New Roman"/>
                <a:cs typeface="Times New Roman"/>
              </a:rPr>
              <a:t> of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large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interconnected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systems.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problems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are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eased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if </a:t>
            </a:r>
            <a:r>
              <a:rPr lang="en-US" sz="2600" spc="-28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sufficient margins (in </a:t>
            </a:r>
            <a:r>
              <a:rPr lang="en-US" sz="2600" dirty="0">
                <a:latin typeface="Times New Roman"/>
                <a:cs typeface="Times New Roman"/>
              </a:rPr>
              <a:t>power </a:t>
            </a:r>
            <a:r>
              <a:rPr lang="en-US" sz="2600" spc="-5" dirty="0">
                <a:latin typeface="Times New Roman"/>
                <a:cs typeface="Times New Roman"/>
              </a:rPr>
              <a:t>transformer) can </a:t>
            </a:r>
            <a:r>
              <a:rPr lang="en-US" sz="2600" spc="5" dirty="0">
                <a:latin typeface="Times New Roman"/>
                <a:cs typeface="Times New Roman"/>
              </a:rPr>
              <a:t>be </a:t>
            </a:r>
            <a:r>
              <a:rPr lang="en-US" sz="2600" spc="-5" dirty="0">
                <a:latin typeface="Times New Roman"/>
                <a:cs typeface="Times New Roman"/>
              </a:rPr>
              <a:t>maintained.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required safe </a:t>
            </a:r>
            <a:r>
              <a:rPr lang="en-US" sz="2600" dirty="0">
                <a:latin typeface="Times New Roman"/>
                <a:cs typeface="Times New Roman"/>
              </a:rPr>
              <a:t>operating </a:t>
            </a:r>
            <a:r>
              <a:rPr lang="en-US" sz="2600" spc="-5" dirty="0">
                <a:latin typeface="Times New Roman"/>
                <a:cs typeface="Times New Roman"/>
              </a:rPr>
              <a:t>margin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 </a:t>
            </a:r>
            <a:r>
              <a:rPr lang="en-US" sz="2600" dirty="0">
                <a:latin typeface="Times New Roman"/>
                <a:cs typeface="Times New Roman"/>
              </a:rPr>
              <a:t>be </a:t>
            </a:r>
            <a:r>
              <a:rPr lang="en-US" sz="2600" spc="-5" dirty="0">
                <a:latin typeface="Times New Roman"/>
                <a:cs typeface="Times New Roman"/>
              </a:rPr>
              <a:t>substantially reduced </a:t>
            </a:r>
            <a:r>
              <a:rPr lang="en-US" sz="2600" spc="5" dirty="0">
                <a:latin typeface="Times New Roman"/>
                <a:cs typeface="Times New Roman"/>
              </a:rPr>
              <a:t>by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introduction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fast dynamic </a:t>
            </a:r>
            <a:r>
              <a:rPr lang="en-US" sz="2600" dirty="0">
                <a:latin typeface="Times New Roman"/>
                <a:cs typeface="Times New Roman"/>
              </a:rPr>
              <a:t>control </a:t>
            </a:r>
            <a:r>
              <a:rPr lang="en-US" sz="2600" spc="-5" dirty="0">
                <a:latin typeface="Times New Roman"/>
                <a:cs typeface="Times New Roman"/>
              </a:rPr>
              <a:t>over reactive and active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10" dirty="0">
                <a:latin typeface="Times New Roman"/>
                <a:cs typeface="Times New Roman"/>
              </a:rPr>
              <a:t>by</a:t>
            </a:r>
            <a:r>
              <a:rPr lang="en-US" sz="2600" spc="1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high</a:t>
            </a:r>
            <a:r>
              <a:rPr lang="en-US" sz="2600" dirty="0">
                <a:latin typeface="Times New Roman"/>
                <a:cs typeface="Times New Roman"/>
              </a:rPr>
              <a:t> power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electronic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controllers.</a:t>
            </a:r>
            <a:r>
              <a:rPr lang="en-US" sz="2600" dirty="0">
                <a:latin typeface="Times New Roman"/>
                <a:cs typeface="Times New Roman"/>
              </a:rPr>
              <a:t> This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make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3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AC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network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flexible'</a:t>
            </a:r>
            <a:r>
              <a:rPr lang="en-US" sz="2600" dirty="0">
                <a:latin typeface="Times New Roman"/>
                <a:cs typeface="Times New Roman"/>
              </a:rPr>
              <a:t> to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adapt</a:t>
            </a:r>
            <a:r>
              <a:rPr lang="en-US" sz="2600" dirty="0">
                <a:latin typeface="Times New Roman"/>
                <a:cs typeface="Times New Roman"/>
              </a:rPr>
              <a:t> to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changing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conditions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caused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10" dirty="0">
                <a:latin typeface="Times New Roman"/>
                <a:cs typeface="Times New Roman"/>
              </a:rPr>
              <a:t>by</a:t>
            </a:r>
            <a:r>
              <a:rPr lang="en-US" sz="2600" spc="1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contingencies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load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variations.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Flexible AC Transmission System (FACTS) </a:t>
            </a:r>
            <a:r>
              <a:rPr lang="en-US" sz="2600" dirty="0">
                <a:latin typeface="Times New Roman"/>
                <a:cs typeface="Times New Roman"/>
              </a:rPr>
              <a:t>is </a:t>
            </a:r>
            <a:r>
              <a:rPr lang="en-US" sz="2600" spc="-5" dirty="0">
                <a:latin typeface="Times New Roman"/>
                <a:cs typeface="Times New Roman"/>
              </a:rPr>
              <a:t>used as Alternating current transmission </a:t>
            </a:r>
            <a:r>
              <a:rPr lang="en-US" sz="2600" spc="-10" dirty="0">
                <a:latin typeface="Times New Roman"/>
                <a:cs typeface="Times New Roman"/>
              </a:rPr>
              <a:t>systems </a:t>
            </a:r>
            <a:r>
              <a:rPr lang="en-US" sz="2600" spc="-5" dirty="0">
                <a:latin typeface="Times New Roman"/>
                <a:cs typeface="Times New Roman"/>
              </a:rPr>
              <a:t> incorporating </a:t>
            </a:r>
            <a:r>
              <a:rPr lang="en-US" sz="2600" dirty="0">
                <a:latin typeface="Times New Roman"/>
                <a:cs typeface="Times New Roman"/>
              </a:rPr>
              <a:t>power </a:t>
            </a:r>
            <a:r>
              <a:rPr lang="en-US" sz="2600" spc="-5" dirty="0">
                <a:latin typeface="Times New Roman"/>
                <a:cs typeface="Times New Roman"/>
              </a:rPr>
              <a:t>electronic-based and other static controllers </a:t>
            </a:r>
            <a:r>
              <a:rPr lang="en-US" sz="2600" dirty="0">
                <a:latin typeface="Times New Roman"/>
                <a:cs typeface="Times New Roman"/>
              </a:rPr>
              <a:t>to </a:t>
            </a:r>
            <a:r>
              <a:rPr lang="en-US" sz="2600" spc="-5" dirty="0">
                <a:latin typeface="Times New Roman"/>
                <a:cs typeface="Times New Roman"/>
              </a:rPr>
              <a:t>enhance </a:t>
            </a:r>
            <a:r>
              <a:rPr lang="en-US" sz="2600" dirty="0">
                <a:latin typeface="Times New Roman"/>
                <a:cs typeface="Times New Roman"/>
              </a:rPr>
              <a:t>controllability </a:t>
            </a:r>
            <a:r>
              <a:rPr lang="en-US" sz="2600" spc="-5" dirty="0">
                <a:latin typeface="Times New Roman"/>
                <a:cs typeface="Times New Roman"/>
              </a:rPr>
              <a:t>and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increase power </a:t>
            </a:r>
            <a:r>
              <a:rPr lang="en-US" sz="2600" dirty="0">
                <a:latin typeface="Times New Roman"/>
                <a:cs typeface="Times New Roman"/>
              </a:rPr>
              <a:t>transfer </a:t>
            </a:r>
            <a:r>
              <a:rPr lang="en-US" sz="2600" spc="-5" dirty="0">
                <a:latin typeface="Times New Roman"/>
                <a:cs typeface="Times New Roman"/>
              </a:rPr>
              <a:t>capability.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FACTS controller </a:t>
            </a:r>
            <a:r>
              <a:rPr lang="en-US" sz="2600" dirty="0">
                <a:latin typeface="Times New Roman"/>
                <a:cs typeface="Times New Roman"/>
              </a:rPr>
              <a:t>is </a:t>
            </a:r>
            <a:r>
              <a:rPr lang="en-US" sz="2600" spc="-5" dirty="0">
                <a:latin typeface="Times New Roman"/>
                <a:cs typeface="Times New Roman"/>
              </a:rPr>
              <a:t>used as </a:t>
            </a:r>
            <a:r>
              <a:rPr lang="en-US" sz="2600" dirty="0">
                <a:latin typeface="Times New Roman"/>
                <a:cs typeface="Times New Roman"/>
              </a:rPr>
              <a:t>a power </a:t>
            </a:r>
            <a:r>
              <a:rPr lang="en-US" sz="2600" spc="-5" dirty="0">
                <a:latin typeface="Times New Roman"/>
                <a:cs typeface="Times New Roman"/>
              </a:rPr>
              <a:t>electronic </a:t>
            </a:r>
            <a:r>
              <a:rPr lang="en-US" sz="2600" dirty="0">
                <a:latin typeface="Times New Roman"/>
                <a:cs typeface="Times New Roman"/>
              </a:rPr>
              <a:t>based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 and </a:t>
            </a:r>
            <a:r>
              <a:rPr lang="en-US" sz="2600" dirty="0">
                <a:latin typeface="Times New Roman"/>
                <a:cs typeface="Times New Roman"/>
              </a:rPr>
              <a:t>other </a:t>
            </a:r>
            <a:r>
              <a:rPr lang="en-US" sz="2600" spc="-5" dirty="0">
                <a:latin typeface="Times New Roman"/>
                <a:cs typeface="Times New Roman"/>
              </a:rPr>
              <a:t>static </a:t>
            </a:r>
            <a:r>
              <a:rPr lang="en-US" sz="2600" dirty="0">
                <a:latin typeface="Times New Roman"/>
                <a:cs typeface="Times New Roman"/>
              </a:rPr>
              <a:t>equipment </a:t>
            </a:r>
            <a:r>
              <a:rPr lang="en-US" sz="2600" spc="-5" dirty="0">
                <a:latin typeface="Times New Roman"/>
                <a:cs typeface="Times New Roman"/>
              </a:rPr>
              <a:t>that provide </a:t>
            </a:r>
            <a:r>
              <a:rPr lang="en-US" sz="2600" dirty="0">
                <a:latin typeface="Times New Roman"/>
                <a:cs typeface="Times New Roman"/>
              </a:rPr>
              <a:t>control of one or </a:t>
            </a:r>
            <a:r>
              <a:rPr lang="en-US" sz="2600" spc="-5" dirty="0">
                <a:latin typeface="Times New Roman"/>
                <a:cs typeface="Times New Roman"/>
              </a:rPr>
              <a:t>more </a:t>
            </a:r>
            <a:r>
              <a:rPr lang="en-US" sz="2600" dirty="0">
                <a:latin typeface="Times New Roman"/>
                <a:cs typeface="Times New Roman"/>
              </a:rPr>
              <a:t>AC </a:t>
            </a:r>
            <a:r>
              <a:rPr lang="en-US" sz="2600" spc="-5" dirty="0">
                <a:latin typeface="Times New Roman"/>
                <a:cs typeface="Times New Roman"/>
              </a:rPr>
              <a:t>transmission </a:t>
            </a:r>
            <a:r>
              <a:rPr lang="en-US" sz="2600" spc="-10" dirty="0">
                <a:latin typeface="Times New Roman"/>
                <a:cs typeface="Times New Roman"/>
              </a:rPr>
              <a:t>system </a:t>
            </a:r>
            <a:r>
              <a:rPr lang="en-US" sz="2600" spc="-5" dirty="0">
                <a:latin typeface="Times New Roman"/>
                <a:cs typeface="Times New Roman"/>
              </a:rPr>
              <a:t> parameters </a:t>
            </a:r>
            <a:r>
              <a:rPr lang="en-US" sz="2600" dirty="0">
                <a:latin typeface="Times New Roman"/>
                <a:cs typeface="Times New Roman"/>
              </a:rPr>
              <a:t>like</a:t>
            </a:r>
            <a:r>
              <a:rPr lang="en-US" sz="2600" spc="-5" dirty="0">
                <a:latin typeface="Times New Roman"/>
                <a:cs typeface="Times New Roman"/>
              </a:rPr>
              <a:t> voltage,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current,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power,</a:t>
            </a:r>
            <a:r>
              <a:rPr lang="en-US" sz="2600" dirty="0">
                <a:latin typeface="Times New Roman"/>
                <a:cs typeface="Times New Roman"/>
              </a:rPr>
              <a:t> impedance</a:t>
            </a:r>
            <a:r>
              <a:rPr lang="en-US" sz="2600" spc="-5" dirty="0">
                <a:latin typeface="Times New Roman"/>
                <a:cs typeface="Times New Roman"/>
              </a:rPr>
              <a:t> etc.</a:t>
            </a:r>
            <a:endParaRPr lang="en-US" sz="26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spcBef>
                <a:spcPts val="994"/>
              </a:spcBef>
            </a:pPr>
            <a:r>
              <a:rPr lang="en-US" sz="2600" b="1" spc="-5" dirty="0">
                <a:latin typeface="Times New Roman"/>
                <a:cs typeface="Times New Roman"/>
              </a:rPr>
              <a:t>Benefits </a:t>
            </a:r>
            <a:r>
              <a:rPr lang="en-US" sz="2600" b="1" spc="-10" dirty="0">
                <a:latin typeface="Times New Roman"/>
                <a:cs typeface="Times New Roman"/>
              </a:rPr>
              <a:t>of </a:t>
            </a:r>
            <a:r>
              <a:rPr lang="en-US" sz="2600" b="1" spc="-5" dirty="0">
                <a:latin typeface="Times New Roman"/>
                <a:cs typeface="Times New Roman"/>
              </a:rPr>
              <a:t>utilizing FACTS devices: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benefits </a:t>
            </a:r>
            <a:r>
              <a:rPr lang="en-US" sz="2600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utilizing FACTS devices </a:t>
            </a:r>
            <a:r>
              <a:rPr lang="en-US" sz="2600" dirty="0">
                <a:latin typeface="Times New Roman"/>
                <a:cs typeface="Times New Roman"/>
              </a:rPr>
              <a:t>in </a:t>
            </a:r>
            <a:r>
              <a:rPr lang="en-US" sz="2600" spc="-5" dirty="0">
                <a:latin typeface="Times New Roman"/>
                <a:cs typeface="Times New Roman"/>
              </a:rPr>
              <a:t>electrical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systems can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be</a:t>
            </a:r>
            <a:r>
              <a:rPr lang="en-US" sz="2600" spc="-5" dirty="0">
                <a:latin typeface="Times New Roman"/>
                <a:cs typeface="Times New Roman"/>
              </a:rPr>
              <a:t> summarized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as follows:</a:t>
            </a:r>
            <a:endParaRPr lang="en-US"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600" spc="-5" dirty="0">
                <a:latin typeface="Times New Roman"/>
                <a:cs typeface="Times New Roman"/>
              </a:rPr>
              <a:t>Better</a:t>
            </a:r>
            <a:r>
              <a:rPr lang="en-US" sz="2600" spc="-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utilization of</a:t>
            </a:r>
            <a:r>
              <a:rPr lang="en-US" sz="2600" spc="-5" dirty="0">
                <a:latin typeface="Times New Roman"/>
                <a:cs typeface="Times New Roman"/>
              </a:rPr>
              <a:t> existing</a:t>
            </a:r>
            <a:r>
              <a:rPr lang="en-US" sz="2600" spc="-2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assets.</a:t>
            </a:r>
            <a:endParaRPr lang="en-US" sz="26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600" spc="-5" dirty="0">
                <a:latin typeface="Times New Roman"/>
                <a:cs typeface="Times New Roman"/>
              </a:rPr>
              <a:t>Increased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transmission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reliability</a:t>
            </a:r>
            <a:r>
              <a:rPr lang="en-US" sz="2600" spc="-2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availability.</a:t>
            </a:r>
            <a:endParaRPr lang="en-US" sz="26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600" spc="-5" dirty="0">
                <a:latin typeface="Times New Roman"/>
                <a:cs typeface="Times New Roman"/>
              </a:rPr>
              <a:t>Increased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dynamic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transient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grid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stability</a:t>
            </a:r>
            <a:r>
              <a:rPr lang="en-US" sz="2600" spc="-2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spc="1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reduction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 loop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flows.</a:t>
            </a:r>
            <a:endParaRPr lang="en-US" sz="26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600" spc="-5" dirty="0">
                <a:latin typeface="Times New Roman"/>
                <a:cs typeface="Times New Roman"/>
              </a:rPr>
              <a:t>Increased </a:t>
            </a:r>
            <a:r>
              <a:rPr lang="en-US" sz="2600" dirty="0">
                <a:latin typeface="Times New Roman"/>
                <a:cs typeface="Times New Roman"/>
              </a:rPr>
              <a:t>quality</a:t>
            </a:r>
            <a:r>
              <a:rPr lang="en-US" sz="2600" spc="-2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supply</a:t>
            </a:r>
            <a:r>
              <a:rPr lang="en-US" sz="2600" spc="-3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for </a:t>
            </a:r>
            <a:r>
              <a:rPr lang="en-US" sz="2600" dirty="0">
                <a:latin typeface="Times New Roman"/>
                <a:cs typeface="Times New Roman"/>
              </a:rPr>
              <a:t>sensitive</a:t>
            </a:r>
            <a:r>
              <a:rPr lang="en-US" sz="2600" spc="-5" dirty="0">
                <a:latin typeface="Times New Roman"/>
                <a:cs typeface="Times New Roman"/>
              </a:rPr>
              <a:t> industries.</a:t>
            </a:r>
            <a:endParaRPr lang="en-US" sz="26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4887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6814-156B-47BF-A2F9-F4C25F79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0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55FF-B4C3-4303-8BF0-5B0625226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550506"/>
            <a:ext cx="11402007" cy="5626457"/>
          </a:xfrm>
        </p:spPr>
        <p:txBody>
          <a:bodyPr>
            <a:normAutofit fontScale="25000" lnSpcReduction="20000"/>
          </a:bodyPr>
          <a:lstStyle/>
          <a:p>
            <a:pPr marL="355600" lvl="2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lang="en-US" sz="7200" b="1" spc="-5" dirty="0">
                <a:latin typeface="Times New Roman"/>
                <a:cs typeface="Times New Roman"/>
              </a:rPr>
              <a:t>FACTs</a:t>
            </a:r>
            <a:r>
              <a:rPr lang="en-US" sz="7200" b="1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controllers:</a:t>
            </a:r>
            <a:r>
              <a:rPr lang="en-US" sz="7200" b="1" spc="5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Structures</a:t>
            </a:r>
            <a:r>
              <a:rPr lang="en-US" sz="7200" b="1" spc="20" dirty="0">
                <a:latin typeface="Times New Roman"/>
                <a:cs typeface="Times New Roman"/>
              </a:rPr>
              <a:t> </a:t>
            </a:r>
            <a:r>
              <a:rPr lang="en-US" sz="7200" b="1" dirty="0">
                <a:latin typeface="Times New Roman"/>
                <a:cs typeface="Times New Roman"/>
              </a:rPr>
              <a:t>&amp;</a:t>
            </a:r>
            <a:r>
              <a:rPr lang="en-US" sz="7200" b="1" spc="5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Characteristics</a:t>
            </a:r>
            <a:r>
              <a:rPr lang="en-US" sz="7200" b="1" spc="5" dirty="0">
                <a:latin typeface="Times New Roman"/>
                <a:cs typeface="Times New Roman"/>
              </a:rPr>
              <a:t> </a:t>
            </a:r>
            <a:r>
              <a:rPr lang="en-US" sz="7200" b="1" dirty="0">
                <a:latin typeface="Times New Roman"/>
                <a:cs typeface="Times New Roman"/>
              </a:rPr>
              <a:t>of</a:t>
            </a:r>
            <a:r>
              <a:rPr lang="en-US" sz="7200" b="1" spc="10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following</a:t>
            </a:r>
            <a:r>
              <a:rPr lang="en-US" sz="7200" b="1" spc="10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FACTs</a:t>
            </a:r>
            <a:r>
              <a:rPr lang="en-US" sz="7200" b="1" spc="5" dirty="0">
                <a:latin typeface="Times New Roman"/>
                <a:cs typeface="Times New Roman"/>
              </a:rPr>
              <a:t> </a:t>
            </a:r>
            <a:r>
              <a:rPr lang="en-US" sz="7200" b="1" spc="-5" dirty="0">
                <a:latin typeface="Times New Roman"/>
                <a:cs typeface="Times New Roman"/>
              </a:rPr>
              <a:t>Controllers</a:t>
            </a:r>
            <a:endParaRPr lang="en-US" sz="7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15"/>
              </a:spcBef>
            </a:pPr>
            <a:r>
              <a:rPr lang="en-US" sz="7200" dirty="0">
                <a:latin typeface="Times New Roman"/>
                <a:cs typeface="Times New Roman"/>
              </a:rPr>
              <a:t>The</a:t>
            </a:r>
            <a:r>
              <a:rPr lang="en-US" sz="7200" spc="-1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FACTS controllers</a:t>
            </a:r>
            <a:r>
              <a:rPr lang="en-US" sz="7200" spc="5" dirty="0">
                <a:latin typeface="Times New Roman"/>
                <a:cs typeface="Times New Roman"/>
              </a:rPr>
              <a:t> </a:t>
            </a:r>
            <a:r>
              <a:rPr lang="en-US" sz="7200" dirty="0">
                <a:latin typeface="Times New Roman"/>
                <a:cs typeface="Times New Roman"/>
              </a:rPr>
              <a:t>can</a:t>
            </a:r>
            <a:r>
              <a:rPr lang="en-US" sz="7200" spc="-5" dirty="0">
                <a:latin typeface="Times New Roman"/>
                <a:cs typeface="Times New Roman"/>
              </a:rPr>
              <a:t> </a:t>
            </a:r>
            <a:r>
              <a:rPr lang="en-US" sz="7200" dirty="0">
                <a:latin typeface="Times New Roman"/>
                <a:cs typeface="Times New Roman"/>
              </a:rPr>
              <a:t>be</a:t>
            </a:r>
            <a:r>
              <a:rPr lang="en-US" sz="7200" spc="-1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classified</a:t>
            </a:r>
            <a:r>
              <a:rPr lang="en-US" sz="7200" spc="1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as—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lvl="3" indent="-349250">
              <a:lnSpc>
                <a:spcPts val="1410"/>
              </a:lnSpc>
              <a:spcBef>
                <a:spcPts val="93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US" sz="7200" dirty="0">
                <a:latin typeface="Times New Roman"/>
                <a:cs typeface="Times New Roman"/>
              </a:rPr>
              <a:t>Shunt</a:t>
            </a:r>
            <a:r>
              <a:rPr lang="en-US" sz="7200" spc="-15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connected</a:t>
            </a:r>
            <a:r>
              <a:rPr lang="en-US" sz="7200" spc="-15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controllers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lvl="3" indent="-34925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US" sz="7200" spc="-5" dirty="0">
                <a:latin typeface="Times New Roman"/>
                <a:cs typeface="Times New Roman"/>
              </a:rPr>
              <a:t>Series</a:t>
            </a:r>
            <a:r>
              <a:rPr lang="en-US" sz="7200" spc="-1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connected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controllers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lvl="3" indent="-349250">
              <a:lnSpc>
                <a:spcPts val="1375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US" sz="7200" spc="-5" dirty="0">
                <a:latin typeface="Times New Roman"/>
                <a:cs typeface="Times New Roman"/>
              </a:rPr>
              <a:t>Combined series-series</a:t>
            </a:r>
            <a:r>
              <a:rPr lang="en-US" sz="7200" spc="10" dirty="0">
                <a:latin typeface="Times New Roman"/>
                <a:cs typeface="Times New Roman"/>
              </a:rPr>
              <a:t> </a:t>
            </a:r>
            <a:r>
              <a:rPr lang="en-US" sz="7200" spc="-5" dirty="0">
                <a:latin typeface="Times New Roman"/>
                <a:cs typeface="Times New Roman"/>
              </a:rPr>
              <a:t>controllers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lvl="3" indent="-349250">
              <a:lnSpc>
                <a:spcPts val="1405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US" sz="7200" spc="-5" dirty="0">
                <a:latin typeface="Times New Roman"/>
                <a:cs typeface="Times New Roman"/>
              </a:rPr>
              <a:t>Combined shunt-series controllers</a:t>
            </a:r>
            <a:endParaRPr lang="en-US" sz="7200" dirty="0">
              <a:latin typeface="Times New Roman"/>
              <a:cs typeface="Times New Roman"/>
            </a:endParaRPr>
          </a:p>
          <a:p>
            <a:pPr marL="12700" marR="5715">
              <a:lnSpc>
                <a:spcPts val="1390"/>
              </a:lnSpc>
              <a:spcBef>
                <a:spcPts val="975"/>
              </a:spcBef>
            </a:pPr>
            <a:r>
              <a:rPr lang="en-IN" sz="7200" spc="-5" dirty="0">
                <a:latin typeface="Times New Roman"/>
                <a:cs typeface="Times New Roman"/>
              </a:rPr>
              <a:t>Depending</a:t>
            </a:r>
            <a:r>
              <a:rPr lang="en-IN" sz="7200" spc="125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on</a:t>
            </a:r>
            <a:r>
              <a:rPr lang="en-IN" sz="7200" spc="145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the</a:t>
            </a:r>
            <a:r>
              <a:rPr lang="en-IN" sz="7200" spc="13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power</a:t>
            </a:r>
            <a:r>
              <a:rPr lang="en-IN" sz="7200" spc="15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electronic</a:t>
            </a:r>
            <a:r>
              <a:rPr lang="en-IN" sz="7200" spc="13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devices</a:t>
            </a:r>
            <a:r>
              <a:rPr lang="en-IN" sz="7200" spc="135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used</a:t>
            </a:r>
            <a:r>
              <a:rPr lang="en-IN" sz="7200" spc="15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in</a:t>
            </a:r>
            <a:r>
              <a:rPr lang="en-IN" sz="7200" spc="135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the</a:t>
            </a:r>
            <a:r>
              <a:rPr lang="en-IN" sz="7200" spc="13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control,</a:t>
            </a:r>
            <a:r>
              <a:rPr lang="en-IN" sz="7200" spc="14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the</a:t>
            </a:r>
            <a:r>
              <a:rPr lang="en-IN" sz="7200" spc="14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FACTS</a:t>
            </a:r>
            <a:r>
              <a:rPr lang="en-IN" sz="7200" spc="14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controllers</a:t>
            </a:r>
            <a:r>
              <a:rPr lang="en-IN" sz="7200" spc="15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can</a:t>
            </a:r>
            <a:r>
              <a:rPr lang="en-IN" sz="7200" spc="135" dirty="0">
                <a:latin typeface="Times New Roman"/>
                <a:cs typeface="Times New Roman"/>
              </a:rPr>
              <a:t> </a:t>
            </a:r>
            <a:r>
              <a:rPr lang="en-IN" sz="7200" spc="5" dirty="0">
                <a:latin typeface="Times New Roman"/>
                <a:cs typeface="Times New Roman"/>
              </a:rPr>
              <a:t>be </a:t>
            </a:r>
            <a:r>
              <a:rPr lang="en-IN" sz="7200" spc="-28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classified as-</a:t>
            </a:r>
            <a:endParaRPr lang="en-IN" sz="7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IN" sz="7200" b="1" spc="-5" dirty="0">
                <a:latin typeface="Times New Roman"/>
                <a:cs typeface="Times New Roman"/>
              </a:rPr>
              <a:t>A</a:t>
            </a:r>
            <a:r>
              <a:rPr lang="en-IN" sz="7200" spc="-5" dirty="0">
                <a:latin typeface="Times New Roman"/>
                <a:cs typeface="Times New Roman"/>
              </a:rPr>
              <a:t>-Variable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Impedance</a:t>
            </a:r>
            <a:r>
              <a:rPr lang="en-IN" sz="7200" dirty="0">
                <a:latin typeface="Times New Roman"/>
                <a:cs typeface="Times New Roman"/>
              </a:rPr>
              <a:t> type </a:t>
            </a:r>
            <a:r>
              <a:rPr lang="en-IN" sz="7200" spc="-5" dirty="0">
                <a:latin typeface="Times New Roman"/>
                <a:cs typeface="Times New Roman"/>
              </a:rPr>
              <a:t>controllers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include: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410"/>
              </a:lnSpc>
              <a:spcBef>
                <a:spcPts val="114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Static</a:t>
            </a:r>
            <a:r>
              <a:rPr lang="en-IN" sz="7200" spc="-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VAR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Compensator (SVC),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(shunt</a:t>
            </a:r>
            <a:r>
              <a:rPr lang="en-IN" sz="7200" dirty="0">
                <a:latin typeface="Times New Roman"/>
                <a:cs typeface="Times New Roman"/>
              </a:rPr>
              <a:t> connected)</a:t>
            </a: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Thyristor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Controlled</a:t>
            </a:r>
            <a:r>
              <a:rPr lang="en-IN" sz="7200" spc="1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Series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Capacitor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or</a:t>
            </a:r>
            <a:r>
              <a:rPr lang="en-IN" sz="7200" spc="2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compensator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(TCSC),</a:t>
            </a:r>
            <a:r>
              <a:rPr lang="en-IN" sz="7200" spc="1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(series</a:t>
            </a:r>
            <a:r>
              <a:rPr lang="en-IN" sz="7200" spc="3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connected)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Thyristor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Controlled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Phase </a:t>
            </a:r>
            <a:r>
              <a:rPr lang="en-IN" sz="7200" spc="-5" dirty="0">
                <a:latin typeface="Times New Roman"/>
                <a:cs typeface="Times New Roman"/>
              </a:rPr>
              <a:t>Shifting Transformer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(TCPST)</a:t>
            </a:r>
          </a:p>
          <a:p>
            <a:pPr marL="469900" indent="-289560">
              <a:lnSpc>
                <a:spcPts val="141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Static</a:t>
            </a:r>
            <a:r>
              <a:rPr lang="en-IN" sz="7200" spc="-10" dirty="0">
                <a:latin typeface="Times New Roman"/>
                <a:cs typeface="Times New Roman"/>
              </a:rPr>
              <a:t> </a:t>
            </a:r>
            <a:r>
              <a:rPr lang="en-IN" sz="7200" dirty="0">
                <a:latin typeface="Times New Roman"/>
                <a:cs typeface="Times New Roman"/>
              </a:rPr>
              <a:t>PST</a:t>
            </a:r>
            <a:r>
              <a:rPr lang="en-IN" sz="7200" spc="-5" dirty="0">
                <a:latin typeface="Times New Roman"/>
                <a:cs typeface="Times New Roman"/>
              </a:rPr>
              <a:t> (combined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shunt and series)</a:t>
            </a:r>
            <a:endParaRPr lang="en-IN" sz="7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lang="en-IN" sz="7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IN" sz="7200" b="1" spc="-5" dirty="0">
                <a:latin typeface="Times New Roman"/>
                <a:cs typeface="Times New Roman"/>
              </a:rPr>
              <a:t>B</a:t>
            </a:r>
            <a:r>
              <a:rPr lang="en-IN" sz="7200" spc="-5" dirty="0">
                <a:latin typeface="Times New Roman"/>
                <a:cs typeface="Times New Roman"/>
              </a:rPr>
              <a:t>-VSC based FACTS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controllers</a:t>
            </a:r>
            <a:r>
              <a:rPr lang="en-IN" sz="7200" spc="-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are;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90195">
              <a:lnSpc>
                <a:spcPts val="1410"/>
              </a:lnSpc>
              <a:spcBef>
                <a:spcPts val="92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Static synchronous</a:t>
            </a:r>
            <a:r>
              <a:rPr lang="en-IN" sz="7200" dirty="0">
                <a:latin typeface="Times New Roman"/>
                <a:cs typeface="Times New Roman"/>
              </a:rPr>
              <a:t> Compensator </a:t>
            </a:r>
            <a:r>
              <a:rPr lang="en-IN" sz="7200" spc="-5" dirty="0">
                <a:latin typeface="Times New Roman"/>
                <a:cs typeface="Times New Roman"/>
              </a:rPr>
              <a:t>(STATCOM)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(shunt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connected)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Static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Synchronous</a:t>
            </a:r>
            <a:r>
              <a:rPr lang="en-IN" sz="7200" spc="1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Series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Compensator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(SSSC)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(series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connected)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Interline Power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Flow</a:t>
            </a:r>
            <a:r>
              <a:rPr lang="en-IN" sz="7200" dirty="0">
                <a:latin typeface="Times New Roman"/>
                <a:cs typeface="Times New Roman"/>
              </a:rPr>
              <a:t> Controller</a:t>
            </a:r>
            <a:r>
              <a:rPr lang="en-IN" sz="7200" spc="-5" dirty="0">
                <a:latin typeface="Times New Roman"/>
                <a:cs typeface="Times New Roman"/>
              </a:rPr>
              <a:t> (IPFC)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(combined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series-series)</a:t>
            </a:r>
            <a:endParaRPr lang="en-IN" sz="72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41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7200" spc="-5" dirty="0">
                <a:latin typeface="Times New Roman"/>
                <a:cs typeface="Times New Roman"/>
              </a:rPr>
              <a:t>Unified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Power</a:t>
            </a:r>
            <a:r>
              <a:rPr lang="en-IN" sz="7200" spc="1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Flow Controller</a:t>
            </a:r>
            <a:r>
              <a:rPr lang="en-IN" sz="7200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(UPFC) </a:t>
            </a:r>
            <a:r>
              <a:rPr lang="en-IN" sz="7200" dirty="0">
                <a:latin typeface="Times New Roman"/>
                <a:cs typeface="Times New Roman"/>
              </a:rPr>
              <a:t>(combined</a:t>
            </a:r>
            <a:r>
              <a:rPr lang="en-IN" sz="7200" spc="5" dirty="0">
                <a:latin typeface="Times New Roman"/>
                <a:cs typeface="Times New Roman"/>
              </a:rPr>
              <a:t> </a:t>
            </a:r>
            <a:r>
              <a:rPr lang="en-IN" sz="7200" spc="-5" dirty="0">
                <a:latin typeface="Times New Roman"/>
                <a:cs typeface="Times New Roman"/>
              </a:rPr>
              <a:t>shunt-series)</a:t>
            </a:r>
            <a:endParaRPr lang="en-IN" sz="7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lang="en-IN" sz="72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674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39B1-A8C2-485F-AC4D-EA0BE566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341"/>
            <a:ext cx="10515600" cy="1325563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</a:t>
            </a:r>
            <a:r>
              <a:rPr lang="en-US" sz="31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r>
              <a:rPr lang="en-US" sz="31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lang="en-US" sz="31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(EMS)</a:t>
            </a:r>
            <a:r>
              <a:rPr lang="en-US" sz="31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REAL</a:t>
            </a:r>
            <a:r>
              <a:rPr lang="en-US" sz="31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lang="en-US" sz="31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COMPUTER</a:t>
            </a:r>
            <a:r>
              <a:rPr lang="en-US" sz="3100" b="1" spc="-5" dirty="0">
                <a:latin typeface="Times New Roman"/>
                <a:cs typeface="Times New Roman"/>
              </a:rPr>
              <a:t>-</a:t>
            </a:r>
            <a:r>
              <a:rPr lang="en-US" sz="3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CONTROL-</a:t>
            </a:r>
            <a:br>
              <a:rPr lang="en-US" sz="4400" dirty="0">
                <a:latin typeface="Times New Roman"/>
                <a:cs typeface="Times New Roman"/>
              </a:rPr>
            </a:br>
            <a:br>
              <a:rPr lang="en-US" sz="3200" dirty="0">
                <a:latin typeface="Times New Roman"/>
                <a:cs typeface="Times New Roman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9EA5-4C71-41FF-AD19-97728696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8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energy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management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personnel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application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software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engineers </a:t>
            </a:r>
            <a:r>
              <a:rPr lang="en-US" sz="1800" dirty="0">
                <a:latin typeface="Times New Roman"/>
                <a:cs typeface="Times New Roman"/>
              </a:rPr>
              <a:t>use </a:t>
            </a:r>
            <a:r>
              <a:rPr lang="en-US" sz="1800" spc="-5" dirty="0">
                <a:latin typeface="Times New Roman"/>
                <a:cs typeface="Times New Roman"/>
              </a:rPr>
              <a:t>SCADA data available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database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using EMS </a:t>
            </a:r>
            <a:r>
              <a:rPr lang="en-US" sz="1800" spc="-5" dirty="0">
                <a:latin typeface="Times New Roman"/>
                <a:cs typeface="Times New Roman"/>
              </a:rPr>
              <a:t>software. Important features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below: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The Data </a:t>
            </a:r>
            <a:r>
              <a:rPr lang="en-US" sz="1800" spc="-5" dirty="0">
                <a:latin typeface="Times New Roman"/>
                <a:cs typeface="Times New Roman"/>
              </a:rPr>
              <a:t>Base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Compiler provides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consistent source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data </a:t>
            </a:r>
            <a:r>
              <a:rPr lang="en-US" sz="1800" spc="-5" dirty="0">
                <a:latin typeface="Times New Roman"/>
                <a:cs typeface="Times New Roman"/>
              </a:rPr>
              <a:t>usable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applications 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5" dirty="0">
                <a:latin typeface="Times New Roman"/>
                <a:cs typeface="Times New Roman"/>
              </a:rPr>
              <a:t>an efficient </a:t>
            </a:r>
            <a:r>
              <a:rPr lang="en-US" sz="1800" dirty="0">
                <a:latin typeface="Times New Roman"/>
                <a:cs typeface="Times New Roman"/>
              </a:rPr>
              <a:t>form. The </a:t>
            </a:r>
            <a:r>
              <a:rPr lang="en-US" sz="1800" spc="-5" dirty="0">
                <a:latin typeface="Times New Roman"/>
                <a:cs typeface="Times New Roman"/>
              </a:rPr>
              <a:t>Data Base Compiler </a:t>
            </a:r>
            <a:r>
              <a:rPr lang="en-US" sz="1800" dirty="0">
                <a:latin typeface="Times New Roman"/>
                <a:cs typeface="Times New Roman"/>
              </a:rPr>
              <a:t>does </a:t>
            </a:r>
            <a:r>
              <a:rPr lang="en-US" sz="1800" spc="-5" dirty="0">
                <a:latin typeface="Times New Roman"/>
                <a:cs typeface="Times New Roman"/>
              </a:rPr>
              <a:t>final </a:t>
            </a:r>
            <a:r>
              <a:rPr lang="en-US" sz="1800" dirty="0">
                <a:latin typeface="Times New Roman"/>
                <a:cs typeface="Times New Roman"/>
              </a:rPr>
              <a:t>checking for </a:t>
            </a:r>
            <a:r>
              <a:rPr lang="en-US" sz="1800" spc="-5" dirty="0">
                <a:latin typeface="Times New Roman"/>
                <a:cs typeface="Times New Roman"/>
              </a:rPr>
              <a:t>completeness and </a:t>
            </a:r>
            <a:r>
              <a:rPr lang="en-US" sz="1800" dirty="0">
                <a:latin typeface="Times New Roman"/>
                <a:cs typeface="Times New Roman"/>
              </a:rPr>
              <a:t> consistency of the </a:t>
            </a:r>
            <a:r>
              <a:rPr lang="en-US" sz="1800" spc="-5" dirty="0">
                <a:latin typeface="Times New Roman"/>
                <a:cs typeface="Times New Roman"/>
              </a:rPr>
              <a:t>entries for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specific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application and prepares </a:t>
            </a:r>
            <a:r>
              <a:rPr lang="en-US" sz="1800" dirty="0">
                <a:latin typeface="Times New Roman"/>
                <a:cs typeface="Times New Roman"/>
              </a:rPr>
              <a:t>those </a:t>
            </a:r>
            <a:r>
              <a:rPr lang="en-US" sz="1800" spc="-5" dirty="0">
                <a:latin typeface="Times New Roman"/>
                <a:cs typeface="Times New Roman"/>
              </a:rPr>
              <a:t>special tables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 </a:t>
            </a:r>
            <a:r>
              <a:rPr lang="en-US" sz="1800" dirty="0">
                <a:latin typeface="Times New Roman"/>
                <a:cs typeface="Times New Roman"/>
              </a:rPr>
              <a:t>needed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efficiency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5" dirty="0">
                <a:latin typeface="Times New Roman"/>
                <a:cs typeface="Times New Roman"/>
              </a:rPr>
              <a:t> specific application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programmes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spc="-5" dirty="0">
                <a:latin typeface="Times New Roman"/>
                <a:cs typeface="Times New Roman"/>
              </a:rPr>
              <a:t>Recording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'Sequence </a:t>
            </a:r>
            <a:r>
              <a:rPr lang="en-US" sz="1800" dirty="0">
                <a:latin typeface="Times New Roman"/>
                <a:cs typeface="Times New Roman"/>
              </a:rPr>
              <a:t>of Events' </a:t>
            </a:r>
            <a:r>
              <a:rPr lang="en-US" sz="1800" spc="-5" dirty="0">
                <a:latin typeface="Times New Roman"/>
                <a:cs typeface="Times New Roman"/>
              </a:rPr>
              <a:t>(SOEs) </a:t>
            </a:r>
            <a:r>
              <a:rPr lang="en-US" sz="1800" dirty="0">
                <a:latin typeface="Times New Roman"/>
                <a:cs typeface="Times New Roman"/>
              </a:rPr>
              <a:t>is the most </a:t>
            </a:r>
            <a:r>
              <a:rPr lang="en-US" sz="1800" spc="-5" dirty="0">
                <a:latin typeface="Times New Roman"/>
                <a:cs typeface="Times New Roman"/>
              </a:rPr>
              <a:t>innovative feature provided </a:t>
            </a:r>
            <a:r>
              <a:rPr lang="en-US" sz="1800" dirty="0">
                <a:latin typeface="Times New Roman"/>
                <a:cs typeface="Times New Roman"/>
              </a:rPr>
              <a:t>in this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system.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RTU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ability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accurately time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status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report</a:t>
            </a:r>
            <a:r>
              <a:rPr lang="en-US" sz="1800" dirty="0">
                <a:latin typeface="Times New Roman"/>
                <a:cs typeface="Times New Roman"/>
              </a:rPr>
              <a:t> this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information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sub-LDC. All RTUs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1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are 'time synchronized' 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master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station. </a:t>
            </a:r>
            <a:r>
              <a:rPr lang="en-US" sz="1800" spc="-1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event of </a:t>
            </a:r>
            <a:r>
              <a:rPr lang="en-US" sz="1800" spc="5" dirty="0">
                <a:latin typeface="Times New Roman"/>
                <a:cs typeface="Times New Roman"/>
              </a:rPr>
              <a:t>any </a:t>
            </a:r>
            <a:r>
              <a:rPr lang="en-US" sz="1800" spc="-5" dirty="0">
                <a:latin typeface="Times New Roman"/>
                <a:cs typeface="Times New Roman"/>
              </a:rPr>
              <a:t>tripping, </a:t>
            </a:r>
            <a:r>
              <a:rPr lang="en-US" sz="1800" dirty="0">
                <a:latin typeface="Times New Roman"/>
                <a:cs typeface="Times New Roman"/>
              </a:rPr>
              <a:t>sequence of </a:t>
            </a:r>
            <a:r>
              <a:rPr lang="en-US" sz="1800" spc="-5" dirty="0">
                <a:latin typeface="Times New Roman"/>
                <a:cs typeface="Times New Roman"/>
              </a:rPr>
              <a:t>events </a:t>
            </a:r>
            <a:r>
              <a:rPr lang="en-US" sz="1800" dirty="0">
                <a:latin typeface="Times New Roman"/>
                <a:cs typeface="Times New Roman"/>
              </a:rPr>
              <a:t>can be </a:t>
            </a:r>
            <a:r>
              <a:rPr lang="en-US" sz="1800" spc="-5" dirty="0">
                <a:latin typeface="Times New Roman"/>
                <a:cs typeface="Times New Roman"/>
              </a:rPr>
              <a:t>well established </a:t>
            </a:r>
            <a:r>
              <a:rPr lang="en-US" sz="1800" dirty="0">
                <a:latin typeface="Times New Roman"/>
                <a:cs typeface="Times New Roman"/>
              </a:rPr>
              <a:t>on time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scale with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-5" dirty="0">
                <a:latin typeface="Times New Roman"/>
                <a:cs typeface="Times New Roman"/>
              </a:rPr>
              <a:t> resolution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10 </a:t>
            </a:r>
            <a:r>
              <a:rPr lang="en-US" sz="1800" spc="-5" dirty="0">
                <a:latin typeface="Times New Roman"/>
                <a:cs typeface="Times New Roman"/>
              </a:rPr>
              <a:t>milliseconds.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spc="-5" dirty="0">
                <a:latin typeface="Times New Roman"/>
                <a:cs typeface="Times New Roman"/>
              </a:rPr>
              <a:t>Normally, 'Automatic Generation Control' </a:t>
            </a:r>
            <a:r>
              <a:rPr lang="en-US" sz="1800" dirty="0">
                <a:latin typeface="Times New Roman"/>
                <a:cs typeface="Times New Roman"/>
              </a:rPr>
              <a:t>(AGC) </a:t>
            </a:r>
            <a:r>
              <a:rPr lang="en-US" sz="1800" spc="-5" dirty="0">
                <a:latin typeface="Times New Roman"/>
                <a:cs typeface="Times New Roman"/>
              </a:rPr>
              <a:t>function issues control commands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generating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plants</a:t>
            </a:r>
            <a:r>
              <a:rPr lang="en-US" sz="1800" dirty="0">
                <a:latin typeface="Times New Roman"/>
                <a:cs typeface="Times New Roman"/>
              </a:rPr>
              <a:t> using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concept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Error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(ACE).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It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based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on 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deviations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'standard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frequency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(50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Hz)'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'scheduled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interchanges'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from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'actual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frequency'</a:t>
            </a:r>
            <a:r>
              <a:rPr lang="en-US" sz="1800" dirty="0">
                <a:latin typeface="Times New Roman"/>
                <a:cs typeface="Times New Roman"/>
              </a:rPr>
              <a:t> 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'actual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interchanges'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In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event</a:t>
            </a:r>
            <a:r>
              <a:rPr lang="en-US" sz="1800" dirty="0">
                <a:latin typeface="Times New Roman"/>
                <a:cs typeface="Times New Roman"/>
              </a:rPr>
              <a:t> of unavailability of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sufficient generation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satisfy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AGC requirement,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10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Control </a:t>
            </a:r>
            <a:r>
              <a:rPr lang="en-US" sz="1800" spc="-5" dirty="0">
                <a:latin typeface="Times New Roman"/>
                <a:cs typeface="Times New Roman"/>
              </a:rPr>
              <a:t>Officer </a:t>
            </a:r>
            <a:r>
              <a:rPr lang="en-US" sz="1800" dirty="0">
                <a:latin typeface="Times New Roman"/>
                <a:cs typeface="Times New Roman"/>
              </a:rPr>
              <a:t>can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enforce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required</a:t>
            </a:r>
            <a:r>
              <a:rPr lang="en-US" sz="1800" dirty="0">
                <a:latin typeface="Times New Roman"/>
                <a:cs typeface="Times New Roman"/>
              </a:rPr>
              <a:t> quantum of</a:t>
            </a:r>
            <a:r>
              <a:rPr lang="en-US" sz="1800" spc="-5" dirty="0">
                <a:latin typeface="Times New Roman"/>
                <a:cs typeface="Times New Roman"/>
              </a:rPr>
              <a:t> load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shedding.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spc="3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'Operation</a:t>
            </a:r>
            <a:r>
              <a:rPr lang="en-US" sz="1800" spc="3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Scheduling'</a:t>
            </a:r>
            <a:r>
              <a:rPr lang="en-US" sz="1800" spc="3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application</a:t>
            </a:r>
            <a:r>
              <a:rPr lang="en-US" sz="1800" spc="3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software</a:t>
            </a:r>
            <a:r>
              <a:rPr lang="en-US" sz="1800" spc="3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has</a:t>
            </a:r>
            <a:r>
              <a:rPr lang="en-US" sz="1800" spc="3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'short-term'</a:t>
            </a:r>
            <a:r>
              <a:rPr lang="en-US" sz="1800" spc="3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3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'long-term’ 'System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Forecasting'</a:t>
            </a:r>
            <a:r>
              <a:rPr lang="en-US" sz="1800" dirty="0">
                <a:latin typeface="Times New Roman"/>
                <a:cs typeface="Times New Roman"/>
              </a:rPr>
              <a:t> functions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assist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dispatching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Engineer/control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Officer</a:t>
            </a:r>
            <a:r>
              <a:rPr lang="en-US" sz="1800" dirty="0">
                <a:latin typeface="Times New Roman"/>
                <a:cs typeface="Times New Roman"/>
              </a:rPr>
              <a:t> in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estimating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loads </a:t>
            </a:r>
            <a:r>
              <a:rPr lang="en-US" sz="1800" dirty="0">
                <a:latin typeface="Times New Roman"/>
                <a:cs typeface="Times New Roman"/>
              </a:rPr>
              <a:t>that </a:t>
            </a:r>
            <a:r>
              <a:rPr lang="en-US" sz="1800" spc="-5" dirty="0">
                <a:latin typeface="Times New Roman"/>
                <a:cs typeface="Times New Roman"/>
              </a:rPr>
              <a:t>are expected </a:t>
            </a:r>
            <a:r>
              <a:rPr lang="en-US" sz="1800" dirty="0">
                <a:latin typeface="Times New Roman"/>
                <a:cs typeface="Times New Roman"/>
              </a:rPr>
              <a:t>to exist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one to </a:t>
            </a:r>
            <a:r>
              <a:rPr lang="en-US" sz="1800" spc="-5" dirty="0">
                <a:latin typeface="Times New Roman"/>
                <a:cs typeface="Times New Roman"/>
              </a:rPr>
              <a:t>several </a:t>
            </a:r>
            <a:r>
              <a:rPr lang="en-US" sz="1800" dirty="0">
                <a:latin typeface="Times New Roman"/>
                <a:cs typeface="Times New Roman"/>
              </a:rPr>
              <a:t>days in </a:t>
            </a:r>
            <a:r>
              <a:rPr lang="en-US" sz="1800" spc="-5" dirty="0">
                <a:latin typeface="Times New Roman"/>
                <a:cs typeface="Times New Roman"/>
              </a:rPr>
              <a:t>advance.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function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provides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scientific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logical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way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scheduling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resources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very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effective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manner.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26148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5C82-C831-4105-BEEA-32D38564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47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1E3C-A758-4786-9129-B1ECEC31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IN" sz="1800" dirty="0">
                <a:latin typeface="Times New Roman"/>
                <a:cs typeface="Times New Roman"/>
              </a:rPr>
              <a:t>Some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5" dirty="0">
                <a:latin typeface="Times New Roman"/>
                <a:cs typeface="Times New Roman"/>
              </a:rPr>
              <a:t> special </a:t>
            </a:r>
            <a:r>
              <a:rPr lang="en-IN" sz="1800" dirty="0">
                <a:latin typeface="Times New Roman"/>
                <a:cs typeface="Times New Roman"/>
              </a:rPr>
              <a:t>purpose</a:t>
            </a:r>
            <a:r>
              <a:rPr lang="en-IN" sz="1800" spc="-5" dirty="0">
                <a:latin typeface="Times New Roman"/>
                <a:cs typeface="Times New Roman"/>
              </a:rPr>
              <a:t> FACTS controllers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are:</a:t>
            </a:r>
            <a:endParaRPr lang="en-IN" sz="18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410"/>
              </a:lnSpc>
              <a:spcBef>
                <a:spcPts val="92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1800" spc="-5" dirty="0">
                <a:latin typeface="Times New Roman"/>
                <a:cs typeface="Times New Roman"/>
              </a:rPr>
              <a:t>Thyristor Controlled</a:t>
            </a:r>
            <a:r>
              <a:rPr lang="en-IN" sz="1800" spc="1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Braking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Resistor</a:t>
            </a:r>
            <a:r>
              <a:rPr lang="en-IN" sz="180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(TCBR)</a:t>
            </a:r>
            <a:endParaRPr lang="en-IN" sz="18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1800" spc="-5" dirty="0">
                <a:latin typeface="Times New Roman"/>
                <a:cs typeface="Times New Roman"/>
              </a:rPr>
              <a:t>Thyristor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Controlled </a:t>
            </a:r>
            <a:r>
              <a:rPr lang="en-IN" sz="1800" dirty="0">
                <a:latin typeface="Times New Roman"/>
                <a:cs typeface="Times New Roman"/>
              </a:rPr>
              <a:t>Voltage </a:t>
            </a:r>
            <a:r>
              <a:rPr lang="en-IN" sz="1800" spc="-5" dirty="0">
                <a:latin typeface="Times New Roman"/>
                <a:cs typeface="Times New Roman"/>
              </a:rPr>
              <a:t>Limiter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(TCVL)</a:t>
            </a:r>
            <a:endParaRPr lang="en-IN" sz="18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38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1800" spc="-5" dirty="0">
                <a:latin typeface="Times New Roman"/>
                <a:cs typeface="Times New Roman"/>
              </a:rPr>
              <a:t>Thyristor Controlled</a:t>
            </a:r>
            <a:r>
              <a:rPr lang="en-IN" sz="1800" dirty="0">
                <a:latin typeface="Times New Roman"/>
                <a:cs typeface="Times New Roman"/>
              </a:rPr>
              <a:t> Voltage </a:t>
            </a:r>
            <a:r>
              <a:rPr lang="en-IN" sz="1800" spc="-5" dirty="0">
                <a:latin typeface="Times New Roman"/>
                <a:cs typeface="Times New Roman"/>
              </a:rPr>
              <a:t>Regulator (TCVR)</a:t>
            </a:r>
            <a:endParaRPr lang="en-IN" sz="1800" dirty="0">
              <a:latin typeface="Times New Roman"/>
              <a:cs typeface="Times New Roman"/>
            </a:endParaRPr>
          </a:p>
          <a:p>
            <a:pPr marL="469900" indent="-289560">
              <a:lnSpc>
                <a:spcPts val="141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IN" sz="1800" spc="-5" dirty="0">
                <a:latin typeface="Times New Roman"/>
                <a:cs typeface="Times New Roman"/>
              </a:rPr>
              <a:t>Interphase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Power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Controller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(IPC)</a:t>
            </a:r>
            <a:endParaRPr lang="en-IN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100" b="1" spc="-5" dirty="0">
                <a:latin typeface="Times New Roman"/>
                <a:cs typeface="Times New Roman"/>
              </a:rPr>
              <a:t>TCR</a:t>
            </a:r>
            <a:endParaRPr lang="en-US" sz="2100" dirty="0">
              <a:latin typeface="Times New Roman"/>
              <a:cs typeface="Times New Roman"/>
            </a:endParaRPr>
          </a:p>
          <a:p>
            <a:pPr marL="76200" marR="55244" algn="just">
              <a:lnSpc>
                <a:spcPct val="110200"/>
              </a:lnSpc>
              <a:spcBef>
                <a:spcPts val="980"/>
              </a:spcBef>
            </a:pPr>
            <a:r>
              <a:rPr lang="en-US" sz="2100" dirty="0">
                <a:latin typeface="Times New Roman"/>
                <a:cs typeface="Times New Roman"/>
              </a:rPr>
              <a:t>A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shunt-connected,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thyristor-controlled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inductor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whose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10" dirty="0">
                <a:latin typeface="Times New Roman"/>
                <a:cs typeface="Times New Roman"/>
              </a:rPr>
              <a:t>effective</a:t>
            </a:r>
            <a:r>
              <a:rPr lang="en-US" sz="2100" spc="-5" dirty="0">
                <a:latin typeface="Times New Roman"/>
                <a:cs typeface="Times New Roman"/>
              </a:rPr>
              <a:t> reactance</a:t>
            </a:r>
            <a:r>
              <a:rPr lang="en-US" sz="2100" dirty="0">
                <a:latin typeface="Times New Roman"/>
                <a:cs typeface="Times New Roman"/>
              </a:rPr>
              <a:t> is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varied</a:t>
            </a:r>
            <a:r>
              <a:rPr lang="en-US" sz="2100" dirty="0">
                <a:latin typeface="Times New Roman"/>
                <a:cs typeface="Times New Roman"/>
              </a:rPr>
              <a:t> in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a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continuous </a:t>
            </a:r>
            <a:r>
              <a:rPr lang="en-US" sz="2100" spc="-10" dirty="0">
                <a:latin typeface="Times New Roman"/>
                <a:cs typeface="Times New Roman"/>
              </a:rPr>
              <a:t>manner </a:t>
            </a:r>
            <a:r>
              <a:rPr lang="en-US" sz="2100" spc="10" dirty="0">
                <a:latin typeface="Times New Roman"/>
                <a:cs typeface="Times New Roman"/>
              </a:rPr>
              <a:t>by </a:t>
            </a:r>
            <a:r>
              <a:rPr lang="en-US" sz="2100" spc="-5" dirty="0">
                <a:latin typeface="Times New Roman"/>
                <a:cs typeface="Times New Roman"/>
              </a:rPr>
              <a:t>partial-conduction control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the thyristor value. An elementary </a:t>
            </a:r>
            <a:r>
              <a:rPr lang="en-US" sz="2100" dirty="0">
                <a:latin typeface="Times New Roman"/>
                <a:cs typeface="Times New Roman"/>
              </a:rPr>
              <a:t>single-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phase thyristor-controlled reactor (TCR)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10" dirty="0">
                <a:latin typeface="Times New Roman"/>
                <a:cs typeface="Times New Roman"/>
              </a:rPr>
              <a:t>shown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-10" dirty="0">
                <a:latin typeface="Times New Roman"/>
                <a:cs typeface="Times New Roman"/>
              </a:rPr>
              <a:t>Fig. </a:t>
            </a:r>
            <a:r>
              <a:rPr lang="en-US" sz="2100" spc="-5" dirty="0">
                <a:latin typeface="Times New Roman"/>
                <a:cs typeface="Times New Roman"/>
              </a:rPr>
              <a:t>The current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-5" dirty="0">
                <a:latin typeface="Times New Roman"/>
                <a:cs typeface="Times New Roman"/>
              </a:rPr>
              <a:t>the reactor can </a:t>
            </a:r>
            <a:r>
              <a:rPr lang="en-US" sz="2100" spc="5" dirty="0">
                <a:latin typeface="Times New Roman"/>
                <a:cs typeface="Times New Roman"/>
              </a:rPr>
              <a:t>be 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controlled from maximum </a:t>
            </a:r>
            <a:r>
              <a:rPr lang="en-US" sz="2100" dirty="0">
                <a:latin typeface="Times New Roman"/>
                <a:cs typeface="Times New Roman"/>
              </a:rPr>
              <a:t>to </a:t>
            </a:r>
            <a:r>
              <a:rPr lang="en-US" sz="2100" spc="-5" dirty="0">
                <a:latin typeface="Times New Roman"/>
                <a:cs typeface="Times New Roman"/>
              </a:rPr>
              <a:t>zero </a:t>
            </a:r>
            <a:r>
              <a:rPr lang="en-US" sz="2100" spc="5" dirty="0">
                <a:latin typeface="Times New Roman"/>
                <a:cs typeface="Times New Roman"/>
              </a:rPr>
              <a:t>by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method </a:t>
            </a:r>
            <a:r>
              <a:rPr lang="en-US" sz="2100" dirty="0">
                <a:latin typeface="Times New Roman"/>
                <a:cs typeface="Times New Roman"/>
              </a:rPr>
              <a:t>of firing delay </a:t>
            </a:r>
            <a:r>
              <a:rPr lang="en-US" sz="2100" spc="-5" dirty="0">
                <a:latin typeface="Times New Roman"/>
                <a:cs typeface="Times New Roman"/>
              </a:rPr>
              <a:t>angle control. That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the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duration</a:t>
            </a:r>
            <a:r>
              <a:rPr lang="en-US" sz="2100" dirty="0">
                <a:latin typeface="Times New Roman"/>
                <a:cs typeface="Times New Roman"/>
              </a:rPr>
              <a:t> of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current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conduction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intervals</a:t>
            </a:r>
            <a:r>
              <a:rPr lang="en-US" sz="2100" dirty="0">
                <a:latin typeface="Times New Roman"/>
                <a:cs typeface="Times New Roman"/>
              </a:rPr>
              <a:t> is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controlled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5" dirty="0">
                <a:latin typeface="Times New Roman"/>
                <a:cs typeface="Times New Roman"/>
              </a:rPr>
              <a:t>by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delaying</a:t>
            </a:r>
            <a:r>
              <a:rPr lang="en-US" sz="2100" dirty="0">
                <a:latin typeface="Times New Roman"/>
                <a:cs typeface="Times New Roman"/>
              </a:rPr>
              <a:t> the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closure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of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thyristor valve with </a:t>
            </a:r>
            <a:r>
              <a:rPr lang="en-US" sz="2100" spc="-10" dirty="0">
                <a:latin typeface="Times New Roman"/>
                <a:cs typeface="Times New Roman"/>
              </a:rPr>
              <a:t>respect </a:t>
            </a:r>
            <a:r>
              <a:rPr lang="en-US" sz="2100" dirty="0">
                <a:latin typeface="Times New Roman"/>
                <a:cs typeface="Times New Roman"/>
              </a:rPr>
              <a:t>to </a:t>
            </a:r>
            <a:r>
              <a:rPr lang="en-US" sz="2100" spc="-5" dirty="0">
                <a:latin typeface="Times New Roman"/>
                <a:cs typeface="Times New Roman"/>
              </a:rPr>
              <a:t>the peak </a:t>
            </a:r>
            <a:r>
              <a:rPr lang="en-US" sz="2100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the applied voltage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-5" dirty="0">
                <a:latin typeface="Times New Roman"/>
                <a:cs typeface="Times New Roman"/>
              </a:rPr>
              <a:t>each half-cycle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For </a:t>
            </a:r>
            <a:r>
              <a:rPr lang="en-US" sz="2100" dirty="0">
                <a:latin typeface="Times New Roman"/>
                <a:cs typeface="Times New Roman"/>
              </a:rPr>
              <a:t>α = </a:t>
            </a:r>
            <a:r>
              <a:rPr lang="en-US" sz="2100" spc="5" dirty="0">
                <a:latin typeface="Times New Roman"/>
                <a:cs typeface="Times New Roman"/>
              </a:rPr>
              <a:t>0◦ </a:t>
            </a:r>
            <a:r>
              <a:rPr lang="en-US" sz="2100" spc="-5" dirty="0">
                <a:latin typeface="Times New Roman"/>
                <a:cs typeface="Times New Roman"/>
              </a:rPr>
              <a:t>the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amplitude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at </a:t>
            </a:r>
            <a:r>
              <a:rPr lang="en-US" sz="2100" dirty="0">
                <a:latin typeface="Times New Roman"/>
                <a:cs typeface="Times New Roman"/>
              </a:rPr>
              <a:t>its </a:t>
            </a:r>
            <a:r>
              <a:rPr lang="en-US" sz="2100" spc="-5" dirty="0">
                <a:latin typeface="Times New Roman"/>
                <a:cs typeface="Times New Roman"/>
              </a:rPr>
              <a:t>maximum and for </a:t>
            </a:r>
            <a:r>
              <a:rPr lang="en-US" sz="2100" dirty="0">
                <a:latin typeface="Times New Roman"/>
                <a:cs typeface="Times New Roman"/>
              </a:rPr>
              <a:t>α = 90◦ the </a:t>
            </a:r>
            <a:r>
              <a:rPr lang="en-US" sz="2100" spc="-5" dirty="0">
                <a:latin typeface="Times New Roman"/>
                <a:cs typeface="Times New Roman"/>
              </a:rPr>
              <a:t>amplitude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zero and </a:t>
            </a:r>
            <a:r>
              <a:rPr lang="en-US" sz="2100" dirty="0">
                <a:latin typeface="Times New Roman"/>
                <a:cs typeface="Times New Roman"/>
              </a:rPr>
              <a:t>no </a:t>
            </a:r>
            <a:r>
              <a:rPr lang="en-US" sz="2100" spc="-5" dirty="0">
                <a:latin typeface="Times New Roman"/>
                <a:cs typeface="Times New Roman"/>
              </a:rPr>
              <a:t>current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flowing </a:t>
            </a:r>
            <a:r>
              <a:rPr lang="en-US" sz="2100" dirty="0">
                <a:latin typeface="Times New Roman"/>
                <a:cs typeface="Times New Roman"/>
              </a:rPr>
              <a:t> during the </a:t>
            </a:r>
            <a:r>
              <a:rPr lang="en-US" sz="2100" spc="-5" dirty="0">
                <a:latin typeface="Times New Roman"/>
                <a:cs typeface="Times New Roman"/>
              </a:rPr>
              <a:t>corresponding </a:t>
            </a:r>
            <a:r>
              <a:rPr lang="en-US" sz="2100" spc="-10" dirty="0">
                <a:latin typeface="Times New Roman"/>
                <a:cs typeface="Times New Roman"/>
              </a:rPr>
              <a:t>half-cycle. Like </a:t>
            </a:r>
            <a:r>
              <a:rPr lang="en-US" sz="2100" dirty="0">
                <a:latin typeface="Times New Roman"/>
                <a:cs typeface="Times New Roman"/>
              </a:rPr>
              <a:t>this </a:t>
            </a:r>
            <a:r>
              <a:rPr lang="en-US" sz="2100" spc="-5" dirty="0">
                <a:latin typeface="Times New Roman"/>
                <a:cs typeface="Times New Roman"/>
              </a:rPr>
              <a:t>the same effect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provided as with an inductance </a:t>
            </a:r>
            <a:r>
              <a:rPr lang="en-US" sz="2100" dirty="0">
                <a:latin typeface="Times New Roman"/>
                <a:cs typeface="Times New Roman"/>
              </a:rPr>
              <a:t> of</a:t>
            </a:r>
            <a:r>
              <a:rPr lang="en-US" sz="2100" spc="-1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changing</a:t>
            </a:r>
            <a:r>
              <a:rPr lang="en-US" sz="2100" spc="-2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value.</a:t>
            </a:r>
            <a:endParaRPr lang="en-US" sz="21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7325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1BCC-6A59-4348-B6BC-2F4C72CA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39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5FAE-5798-4FC5-83A9-398E694B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167"/>
            <a:ext cx="10515600" cy="560779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2DFEA67-9442-43ED-B184-C6BD5DA468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719" y="681037"/>
            <a:ext cx="4257696" cy="148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7E0D7-5D8B-4F7C-82E4-63CDC4FB23FB}"/>
              </a:ext>
            </a:extLst>
          </p:cNvPr>
          <p:cNvSpPr txBox="1"/>
          <p:nvPr/>
        </p:nvSpPr>
        <p:spPr>
          <a:xfrm>
            <a:off x="758890" y="2315362"/>
            <a:ext cx="10674220" cy="222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34925" algn="just">
              <a:lnSpc>
                <a:spcPct val="110000"/>
              </a:lnSpc>
              <a:spcBef>
                <a:spcPts val="100"/>
              </a:spcBef>
            </a:pP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thyristor switched </a:t>
            </a:r>
            <a:r>
              <a:rPr lang="en-US" sz="1800" spc="-10" dirty="0">
                <a:latin typeface="Times New Roman"/>
                <a:cs typeface="Times New Roman"/>
              </a:rPr>
              <a:t>reactor (TSR) </a:t>
            </a:r>
            <a:r>
              <a:rPr lang="en-US" sz="1800" spc="-5" dirty="0">
                <a:latin typeface="Times New Roman"/>
                <a:cs typeface="Times New Roman"/>
              </a:rPr>
              <a:t>has </a:t>
            </a:r>
            <a:r>
              <a:rPr lang="en-US" sz="1800" spc="-10" dirty="0">
                <a:latin typeface="Times New Roman"/>
                <a:cs typeface="Times New Roman"/>
              </a:rPr>
              <a:t>similar </a:t>
            </a:r>
            <a:r>
              <a:rPr lang="en-US" sz="1800" spc="-5" dirty="0">
                <a:latin typeface="Times New Roman"/>
                <a:cs typeface="Times New Roman"/>
              </a:rPr>
              <a:t>equipment </a:t>
            </a:r>
            <a:r>
              <a:rPr lang="en-US" sz="1800" dirty="0">
                <a:latin typeface="Times New Roman"/>
                <a:cs typeface="Times New Roman"/>
              </a:rPr>
              <a:t>to a TCR, </a:t>
            </a:r>
            <a:r>
              <a:rPr lang="en-US" sz="1800" spc="-5" dirty="0">
                <a:latin typeface="Times New Roman"/>
                <a:cs typeface="Times New Roman"/>
              </a:rPr>
              <a:t>but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used </a:t>
            </a:r>
            <a:r>
              <a:rPr lang="en-US" sz="1800" dirty="0">
                <a:latin typeface="Times New Roman"/>
                <a:cs typeface="Times New Roman"/>
              </a:rPr>
              <a:t>only </a:t>
            </a:r>
            <a:r>
              <a:rPr lang="en-US" sz="1800" spc="-5" dirty="0">
                <a:latin typeface="Times New Roman"/>
                <a:cs typeface="Times New Roman"/>
              </a:rPr>
              <a:t>at fixed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angles of </a:t>
            </a:r>
            <a:r>
              <a:rPr lang="en-US" sz="1800" dirty="0">
                <a:latin typeface="Times New Roman"/>
                <a:cs typeface="Times New Roman"/>
              </a:rPr>
              <a:t>90◦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180◦,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i.e.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full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conduction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or</a:t>
            </a:r>
            <a:r>
              <a:rPr lang="en-US" sz="1800" spc="2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 </a:t>
            </a:r>
            <a:r>
              <a:rPr lang="en-US" sz="1800" spc="-5" dirty="0">
                <a:latin typeface="Times New Roman"/>
                <a:cs typeface="Times New Roman"/>
              </a:rPr>
              <a:t>conduction.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 current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is(t) </a:t>
            </a:r>
            <a:r>
              <a:rPr lang="en-US" sz="1800" spc="-10" dirty="0">
                <a:latin typeface="Times New Roman"/>
                <a:cs typeface="Times New Roman"/>
              </a:rPr>
              <a:t>will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proportional </a:t>
            </a:r>
            <a:r>
              <a:rPr lang="en-US" sz="1800" dirty="0">
                <a:latin typeface="Times New Roman"/>
                <a:cs typeface="Times New Roman"/>
              </a:rPr>
              <a:t>to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applied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Several</a:t>
            </a:r>
            <a:r>
              <a:rPr lang="en-US" sz="1800" dirty="0">
                <a:latin typeface="Times New Roman"/>
                <a:cs typeface="Times New Roman"/>
              </a:rPr>
              <a:t> TSRs </a:t>
            </a:r>
            <a:r>
              <a:rPr lang="en-US" sz="1800" spc="-5" dirty="0">
                <a:latin typeface="Times New Roman"/>
                <a:cs typeface="Times New Roman"/>
              </a:rPr>
              <a:t>can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provide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admittance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controllable</a:t>
            </a:r>
            <a:r>
              <a:rPr lang="en-US" sz="1800" spc="2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  a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step-like manner.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lang="en-US" sz="1800" b="1" spc="-5" dirty="0">
                <a:latin typeface="Times New Roman"/>
                <a:cs typeface="Times New Roman"/>
              </a:rPr>
              <a:t>Thyristor-Switched</a:t>
            </a:r>
            <a:r>
              <a:rPr lang="en-US" sz="1800" b="1" spc="-7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Capacitor</a:t>
            </a:r>
            <a:r>
              <a:rPr lang="en-US" sz="1800" b="1" spc="-3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(TSC)</a:t>
            </a:r>
            <a:endParaRPr lang="en-US" sz="1800" dirty="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265"/>
              </a:spcBef>
            </a:pP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3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shunt-connected,</a:t>
            </a:r>
            <a:r>
              <a:rPr lang="en-US" sz="1800" spc="3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thyristor-switched</a:t>
            </a:r>
            <a:r>
              <a:rPr lang="en-US" sz="1800" spc="3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capacitor</a:t>
            </a:r>
            <a:r>
              <a:rPr lang="en-US" sz="1800" spc="3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whose</a:t>
            </a:r>
            <a:r>
              <a:rPr lang="en-US" sz="1800" spc="3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dirty="0">
                <a:latin typeface="Cambria Math"/>
                <a:cs typeface="Cambria Math"/>
              </a:rPr>
              <a:t>ﬀ</a:t>
            </a:r>
            <a:r>
              <a:rPr lang="en-US" sz="1800" dirty="0">
                <a:latin typeface="Times New Roman"/>
                <a:cs typeface="Times New Roman"/>
              </a:rPr>
              <a:t>ective</a:t>
            </a:r>
            <a:r>
              <a:rPr lang="en-US" sz="1800" spc="3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reactance</a:t>
            </a:r>
            <a:r>
              <a:rPr lang="en-US" sz="1800" spc="3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varied</a:t>
            </a:r>
            <a:r>
              <a:rPr lang="en-US" sz="1800" spc="36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</a:p>
          <a:p>
            <a:pPr marL="114300">
              <a:lnSpc>
                <a:spcPct val="100000"/>
              </a:lnSpc>
              <a:spcBef>
                <a:spcPts val="465"/>
              </a:spcBef>
            </a:pPr>
            <a:r>
              <a:rPr lang="en-US" sz="2800" baseline="11574" dirty="0">
                <a:latin typeface="Times New Roman"/>
                <a:cs typeface="Times New Roman"/>
              </a:rPr>
              <a:t>stepwise</a:t>
            </a:r>
            <a:r>
              <a:rPr lang="en-US" sz="2800" spc="150" baseline="11574" dirty="0">
                <a:latin typeface="Times New Roman"/>
                <a:cs typeface="Times New Roman"/>
              </a:rPr>
              <a:t> </a:t>
            </a:r>
            <a:r>
              <a:rPr lang="en-US" sz="2800" spc="-7" baseline="11574" dirty="0">
                <a:latin typeface="Times New Roman"/>
                <a:cs typeface="Times New Roman"/>
              </a:rPr>
              <a:t>manner</a:t>
            </a:r>
            <a:r>
              <a:rPr lang="en-US" sz="2800" spc="150" baseline="11574" dirty="0">
                <a:latin typeface="Times New Roman"/>
                <a:cs typeface="Times New Roman"/>
              </a:rPr>
              <a:t> </a:t>
            </a:r>
            <a:r>
              <a:rPr lang="en-US" sz="2800" spc="89" baseline="11574" dirty="0">
                <a:latin typeface="Times New Roman"/>
                <a:cs typeface="Times New Roman"/>
              </a:rPr>
              <a:t>by</a:t>
            </a:r>
            <a:r>
              <a:rPr lang="en-US" sz="2800" spc="135" baseline="11574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full-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zero-conduction</a:t>
            </a:r>
            <a:r>
              <a:rPr lang="en-US" sz="1800" spc="-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operation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thyristor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value.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2F021136-8287-4D9B-9A50-92DE7191B1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2640" y="4542638"/>
            <a:ext cx="3030381" cy="15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53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79B-6D7D-4842-A63E-F6BC6351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4B85-0140-43C1-81A6-6F419FC3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151"/>
            <a:ext cx="10515600" cy="55518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100" dirty="0">
                <a:latin typeface="Times New Roman"/>
                <a:cs typeface="Times New Roman"/>
              </a:rPr>
              <a:t>A </a:t>
            </a:r>
            <a:r>
              <a:rPr lang="en-US" sz="2100" spc="-5" dirty="0">
                <a:latin typeface="Times New Roman"/>
                <a:cs typeface="Times New Roman"/>
              </a:rPr>
              <a:t>single-phase thyristor-switched </a:t>
            </a:r>
            <a:r>
              <a:rPr lang="en-US" sz="2100" dirty="0">
                <a:latin typeface="Times New Roman"/>
                <a:cs typeface="Times New Roman"/>
              </a:rPr>
              <a:t>capacitor (TSC) is </a:t>
            </a:r>
            <a:r>
              <a:rPr lang="en-US" sz="2100" spc="-5" dirty="0">
                <a:latin typeface="Times New Roman"/>
                <a:cs typeface="Times New Roman"/>
              </a:rPr>
              <a:t>shown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-10" dirty="0">
                <a:latin typeface="Times New Roman"/>
                <a:cs typeface="Times New Roman"/>
              </a:rPr>
              <a:t>fig. </a:t>
            </a:r>
            <a:r>
              <a:rPr lang="en-US" sz="2100" dirty="0">
                <a:latin typeface="Times New Roman"/>
                <a:cs typeface="Times New Roman"/>
              </a:rPr>
              <a:t>The TSC </a:t>
            </a:r>
            <a:r>
              <a:rPr lang="en-US" sz="2100" spc="-5" dirty="0">
                <a:latin typeface="Times New Roman"/>
                <a:cs typeface="Times New Roman"/>
              </a:rPr>
              <a:t>branch </a:t>
            </a:r>
            <a:r>
              <a:rPr lang="en-US" sz="2100" dirty="0">
                <a:latin typeface="Times New Roman"/>
                <a:cs typeface="Times New Roman"/>
              </a:rPr>
              <a:t>can be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switched </a:t>
            </a:r>
            <a:r>
              <a:rPr lang="en-US" sz="2100" dirty="0">
                <a:latin typeface="Times New Roman"/>
                <a:cs typeface="Times New Roman"/>
              </a:rPr>
              <a:t>out </a:t>
            </a:r>
            <a:r>
              <a:rPr lang="en-US" sz="2100" spc="-5" dirty="0">
                <a:latin typeface="Times New Roman"/>
                <a:cs typeface="Times New Roman"/>
              </a:rPr>
              <a:t>at </a:t>
            </a:r>
            <a:r>
              <a:rPr lang="en-US" sz="2100" dirty="0">
                <a:latin typeface="Times New Roman"/>
                <a:cs typeface="Times New Roman"/>
              </a:rPr>
              <a:t>a zero crossing </a:t>
            </a:r>
            <a:r>
              <a:rPr lang="en-US" sz="2100" spc="5" dirty="0">
                <a:latin typeface="Times New Roman"/>
                <a:cs typeface="Times New Roman"/>
              </a:rPr>
              <a:t>of </a:t>
            </a:r>
            <a:r>
              <a:rPr lang="en-US" sz="2100" dirty="0">
                <a:latin typeface="Times New Roman"/>
                <a:cs typeface="Times New Roman"/>
              </a:rPr>
              <a:t>the current. </a:t>
            </a:r>
            <a:r>
              <a:rPr lang="en-US" sz="2100" spc="-10" dirty="0">
                <a:latin typeface="Times New Roman"/>
                <a:cs typeface="Times New Roman"/>
              </a:rPr>
              <a:t>At </a:t>
            </a:r>
            <a:r>
              <a:rPr lang="en-US" sz="2100" dirty="0">
                <a:latin typeface="Times New Roman"/>
                <a:cs typeface="Times New Roman"/>
              </a:rPr>
              <a:t>this time </a:t>
            </a:r>
            <a:r>
              <a:rPr lang="en-US" sz="2100" spc="-5" dirty="0">
                <a:latin typeface="Times New Roman"/>
                <a:cs typeface="Times New Roman"/>
              </a:rPr>
              <a:t>instance </a:t>
            </a:r>
            <a:r>
              <a:rPr lang="en-US" sz="2100" dirty="0">
                <a:latin typeface="Times New Roman"/>
                <a:cs typeface="Times New Roman"/>
              </a:rPr>
              <a:t>the capacitor </a:t>
            </a:r>
            <a:r>
              <a:rPr lang="en-US" sz="2100" spc="-5" dirty="0">
                <a:latin typeface="Times New Roman"/>
                <a:cs typeface="Times New Roman"/>
              </a:rPr>
              <a:t>value </a:t>
            </a:r>
            <a:r>
              <a:rPr lang="en-US" sz="2100" dirty="0">
                <a:latin typeface="Times New Roman"/>
                <a:cs typeface="Times New Roman"/>
              </a:rPr>
              <a:t>has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reached </a:t>
            </a:r>
            <a:r>
              <a:rPr lang="en-US" sz="2100" dirty="0">
                <a:latin typeface="Times New Roman"/>
                <a:cs typeface="Times New Roman"/>
              </a:rPr>
              <a:t>its </a:t>
            </a:r>
            <a:r>
              <a:rPr lang="en-US" sz="2100" spc="-5" dirty="0">
                <a:latin typeface="Times New Roman"/>
                <a:cs typeface="Times New Roman"/>
              </a:rPr>
              <a:t>peak </a:t>
            </a:r>
            <a:r>
              <a:rPr lang="en-US" sz="2100" dirty="0">
                <a:latin typeface="Times New Roman"/>
                <a:cs typeface="Times New Roman"/>
              </a:rPr>
              <a:t>value. </a:t>
            </a:r>
            <a:r>
              <a:rPr lang="en-US" sz="2100" spc="5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disconnected </a:t>
            </a:r>
            <a:r>
              <a:rPr lang="en-US" sz="2100" dirty="0">
                <a:latin typeface="Times New Roman"/>
                <a:cs typeface="Times New Roman"/>
              </a:rPr>
              <a:t>capacitor ideally </a:t>
            </a:r>
            <a:r>
              <a:rPr lang="en-US" sz="2100" spc="-5" dirty="0">
                <a:latin typeface="Times New Roman"/>
                <a:cs typeface="Times New Roman"/>
              </a:rPr>
              <a:t>stays charged at </a:t>
            </a:r>
            <a:r>
              <a:rPr lang="en-US" sz="2100" dirty="0">
                <a:latin typeface="Times New Roman"/>
                <a:cs typeface="Times New Roman"/>
              </a:rPr>
              <a:t>this </a:t>
            </a:r>
            <a:r>
              <a:rPr lang="en-US" sz="2100" spc="-5" dirty="0">
                <a:latin typeface="Times New Roman"/>
                <a:cs typeface="Times New Roman"/>
              </a:rPr>
              <a:t>peak </a:t>
            </a:r>
            <a:r>
              <a:rPr lang="en-US" sz="2100" dirty="0">
                <a:latin typeface="Times New Roman"/>
                <a:cs typeface="Times New Roman"/>
              </a:rPr>
              <a:t>value and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voltage </a:t>
            </a:r>
            <a:r>
              <a:rPr lang="en-US" sz="2100" dirty="0">
                <a:latin typeface="Times New Roman"/>
                <a:cs typeface="Times New Roman"/>
              </a:rPr>
              <a:t>across the non-conducting </a:t>
            </a:r>
            <a:r>
              <a:rPr lang="en-US" sz="2100" spc="-5" dirty="0">
                <a:latin typeface="Times New Roman"/>
                <a:cs typeface="Times New Roman"/>
              </a:rPr>
              <a:t>thyristor varies </a:t>
            </a:r>
            <a:r>
              <a:rPr lang="en-US" sz="2100" spc="5" dirty="0">
                <a:latin typeface="Times New Roman"/>
                <a:cs typeface="Times New Roman"/>
              </a:rPr>
              <a:t>in </a:t>
            </a:r>
            <a:r>
              <a:rPr lang="en-US" sz="2100" dirty="0">
                <a:latin typeface="Times New Roman"/>
                <a:cs typeface="Times New Roman"/>
              </a:rPr>
              <a:t>phase </a:t>
            </a:r>
            <a:r>
              <a:rPr lang="en-US" sz="2100" spc="-5" dirty="0">
                <a:latin typeface="Times New Roman"/>
                <a:cs typeface="Times New Roman"/>
              </a:rPr>
              <a:t>with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applied </a:t>
            </a:r>
            <a:r>
              <a:rPr lang="en-US" sz="2100" dirty="0">
                <a:latin typeface="Times New Roman"/>
                <a:cs typeface="Times New Roman"/>
              </a:rPr>
              <a:t>ac </a:t>
            </a:r>
            <a:r>
              <a:rPr lang="en-US" sz="2100" spc="-5" dirty="0">
                <a:latin typeface="Times New Roman"/>
                <a:cs typeface="Times New Roman"/>
              </a:rPr>
              <a:t>voltage.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Normally,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voltage </a:t>
            </a:r>
            <a:r>
              <a:rPr lang="en-US" sz="2100" dirty="0">
                <a:latin typeface="Times New Roman"/>
                <a:cs typeface="Times New Roman"/>
              </a:rPr>
              <a:t>across the capacitor </a:t>
            </a:r>
            <a:r>
              <a:rPr lang="en-US" sz="2100" spc="-5" dirty="0">
                <a:latin typeface="Times New Roman"/>
                <a:cs typeface="Times New Roman"/>
              </a:rPr>
              <a:t>does </a:t>
            </a:r>
            <a:r>
              <a:rPr lang="en-US" sz="2100" dirty="0">
                <a:latin typeface="Times New Roman"/>
                <a:cs typeface="Times New Roman"/>
              </a:rPr>
              <a:t>not </a:t>
            </a:r>
            <a:r>
              <a:rPr lang="en-US" sz="2100" spc="-5" dirty="0">
                <a:latin typeface="Times New Roman"/>
                <a:cs typeface="Times New Roman"/>
              </a:rPr>
              <a:t>remain </a:t>
            </a:r>
            <a:r>
              <a:rPr lang="en-US" sz="2100" dirty="0">
                <a:latin typeface="Times New Roman"/>
                <a:cs typeface="Times New Roman"/>
              </a:rPr>
              <a:t>constant </a:t>
            </a:r>
            <a:r>
              <a:rPr lang="en-US" sz="2100" spc="-5" dirty="0">
                <a:latin typeface="Times New Roman"/>
                <a:cs typeface="Times New Roman"/>
              </a:rPr>
              <a:t>during </a:t>
            </a:r>
            <a:r>
              <a:rPr lang="en-US" sz="2100" dirty="0">
                <a:latin typeface="Times New Roman"/>
                <a:cs typeface="Times New Roman"/>
              </a:rPr>
              <a:t>the time </a:t>
            </a:r>
            <a:r>
              <a:rPr lang="en-US" sz="2100" spc="-5" dirty="0">
                <a:latin typeface="Times New Roman"/>
                <a:cs typeface="Times New Roman"/>
              </a:rPr>
              <a:t>when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thyristor</a:t>
            </a:r>
            <a:r>
              <a:rPr lang="en-US" sz="2100" dirty="0">
                <a:latin typeface="Times New Roman"/>
                <a:cs typeface="Times New Roman"/>
              </a:rPr>
              <a:t> is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switched</a:t>
            </a:r>
            <a:r>
              <a:rPr lang="en-US" sz="2100" dirty="0">
                <a:latin typeface="Times New Roman"/>
                <a:cs typeface="Times New Roman"/>
              </a:rPr>
              <a:t> out,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but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it</a:t>
            </a:r>
            <a:r>
              <a:rPr lang="en-US" sz="2100" spc="5" dirty="0">
                <a:latin typeface="Times New Roman"/>
                <a:cs typeface="Times New Roman"/>
              </a:rPr>
              <a:t> is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discharged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after</a:t>
            </a:r>
            <a:r>
              <a:rPr lang="en-US" sz="2100" dirty="0">
                <a:latin typeface="Times New Roman"/>
                <a:cs typeface="Times New Roman"/>
              </a:rPr>
              <a:t> disconnection. </a:t>
            </a:r>
            <a:r>
              <a:rPr lang="en-US" sz="2100" spc="5" dirty="0">
                <a:latin typeface="Times New Roman"/>
                <a:cs typeface="Times New Roman"/>
              </a:rPr>
              <a:t>To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minimize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transient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disturbances when </a:t>
            </a:r>
            <a:r>
              <a:rPr lang="en-US" sz="2100" dirty="0">
                <a:latin typeface="Times New Roman"/>
                <a:cs typeface="Times New Roman"/>
              </a:rPr>
              <a:t>switching the TSC on, the reconnection </a:t>
            </a:r>
            <a:r>
              <a:rPr lang="en-US" sz="2100" spc="-5" dirty="0">
                <a:latin typeface="Times New Roman"/>
                <a:cs typeface="Times New Roman"/>
              </a:rPr>
              <a:t>has </a:t>
            </a:r>
            <a:r>
              <a:rPr lang="en-US" sz="2100" dirty="0">
                <a:latin typeface="Times New Roman"/>
                <a:cs typeface="Times New Roman"/>
              </a:rPr>
              <a:t>to take </a:t>
            </a:r>
            <a:r>
              <a:rPr lang="en-US" sz="2100" spc="-5" dirty="0">
                <a:latin typeface="Times New Roman"/>
                <a:cs typeface="Times New Roman"/>
              </a:rPr>
              <a:t>place at an instance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where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AC </a:t>
            </a:r>
            <a:r>
              <a:rPr lang="en-US" sz="2100" dirty="0">
                <a:latin typeface="Times New Roman"/>
                <a:cs typeface="Times New Roman"/>
              </a:rPr>
              <a:t>voltage and the </a:t>
            </a:r>
            <a:r>
              <a:rPr lang="en-US" sz="2100" spc="-5" dirty="0">
                <a:latin typeface="Times New Roman"/>
                <a:cs typeface="Times New Roman"/>
              </a:rPr>
              <a:t>voltage </a:t>
            </a:r>
            <a:r>
              <a:rPr lang="en-US" sz="2100" dirty="0">
                <a:latin typeface="Times New Roman"/>
                <a:cs typeface="Times New Roman"/>
              </a:rPr>
              <a:t>across the conductor1 </a:t>
            </a:r>
            <a:r>
              <a:rPr lang="en-US" sz="2100" spc="-5" dirty="0">
                <a:latin typeface="Times New Roman"/>
                <a:cs typeface="Times New Roman"/>
              </a:rPr>
              <a:t>Static </a:t>
            </a:r>
            <a:r>
              <a:rPr lang="en-US" sz="2100" dirty="0">
                <a:latin typeface="Times New Roman"/>
                <a:cs typeface="Times New Roman"/>
              </a:rPr>
              <a:t>Shunt </a:t>
            </a:r>
            <a:r>
              <a:rPr lang="en-US" sz="2100" spc="-5" dirty="0">
                <a:latin typeface="Times New Roman"/>
                <a:cs typeface="Times New Roman"/>
              </a:rPr>
              <a:t>Compensators</a:t>
            </a:r>
            <a:r>
              <a:rPr lang="en-US" sz="2100" dirty="0">
                <a:latin typeface="Times New Roman"/>
                <a:cs typeface="Times New Roman"/>
              </a:rPr>
              <a:t> are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equal, that </a:t>
            </a:r>
            <a:r>
              <a:rPr lang="en-US" sz="2100" dirty="0">
                <a:latin typeface="Times New Roman"/>
                <a:cs typeface="Times New Roman"/>
              </a:rPr>
              <a:t>is </a:t>
            </a:r>
            <a:r>
              <a:rPr lang="en-US" sz="2100" spc="-5" dirty="0">
                <a:latin typeface="Times New Roman"/>
                <a:cs typeface="Times New Roman"/>
              </a:rPr>
              <a:t>when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voltage </a:t>
            </a:r>
            <a:r>
              <a:rPr lang="en-US" sz="2100" dirty="0">
                <a:latin typeface="Times New Roman"/>
                <a:cs typeface="Times New Roman"/>
              </a:rPr>
              <a:t>across the thyristor valve </a:t>
            </a:r>
            <a:r>
              <a:rPr lang="en-US" sz="2100" spc="5" dirty="0">
                <a:latin typeface="Times New Roman"/>
                <a:cs typeface="Times New Roman"/>
              </a:rPr>
              <a:t>is </a:t>
            </a:r>
            <a:r>
              <a:rPr lang="en-US" sz="2100" dirty="0">
                <a:latin typeface="Times New Roman"/>
                <a:cs typeface="Times New Roman"/>
              </a:rPr>
              <a:t>zero. </a:t>
            </a:r>
            <a:r>
              <a:rPr lang="en-US" sz="2100" spc="-5" dirty="0">
                <a:latin typeface="Times New Roman"/>
                <a:cs typeface="Times New Roman"/>
              </a:rPr>
              <a:t>However, </a:t>
            </a:r>
            <a:r>
              <a:rPr lang="en-US" sz="2100" dirty="0">
                <a:latin typeface="Times New Roman"/>
                <a:cs typeface="Times New Roman"/>
              </a:rPr>
              <a:t>there </a:t>
            </a:r>
            <a:r>
              <a:rPr lang="en-US" sz="2100" spc="-5" dirty="0">
                <a:latin typeface="Times New Roman"/>
                <a:cs typeface="Times New Roman"/>
              </a:rPr>
              <a:t>will </a:t>
            </a:r>
            <a:r>
              <a:rPr lang="en-US" sz="2100" dirty="0">
                <a:latin typeface="Times New Roman"/>
                <a:cs typeface="Times New Roman"/>
              </a:rPr>
              <a:t>still be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transients </a:t>
            </a:r>
            <a:r>
              <a:rPr lang="en-US" sz="2100" spc="-5" dirty="0">
                <a:latin typeface="Times New Roman"/>
                <a:cs typeface="Times New Roman"/>
              </a:rPr>
              <a:t>caused </a:t>
            </a:r>
            <a:r>
              <a:rPr lang="en-US" sz="2100" spc="10" dirty="0">
                <a:latin typeface="Times New Roman"/>
                <a:cs typeface="Times New Roman"/>
              </a:rPr>
              <a:t>by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nonzero </a:t>
            </a:r>
            <a:r>
              <a:rPr lang="en-US" sz="2100" dirty="0">
                <a:latin typeface="Times New Roman"/>
                <a:cs typeface="Times New Roman"/>
              </a:rPr>
              <a:t>d</a:t>
            </a:r>
            <a:r>
              <a:rPr lang="en-US" sz="2100" baseline="-10416" dirty="0">
                <a:latin typeface="Times New Roman"/>
                <a:cs typeface="Times New Roman"/>
              </a:rPr>
              <a:t>s</a:t>
            </a:r>
            <a:r>
              <a:rPr lang="en-US" sz="2100" dirty="0">
                <a:latin typeface="Times New Roman"/>
                <a:cs typeface="Times New Roman"/>
              </a:rPr>
              <a:t>/dt </a:t>
            </a:r>
            <a:r>
              <a:rPr lang="en-US" sz="2100" spc="-5" dirty="0">
                <a:latin typeface="Times New Roman"/>
                <a:cs typeface="Times New Roman"/>
              </a:rPr>
              <a:t>at </a:t>
            </a:r>
            <a:r>
              <a:rPr lang="en-US" sz="2100" dirty="0">
                <a:latin typeface="Times New Roman"/>
                <a:cs typeface="Times New Roman"/>
              </a:rPr>
              <a:t>the instant </a:t>
            </a:r>
            <a:r>
              <a:rPr lang="en-US" sz="2100" spc="5" dirty="0">
                <a:latin typeface="Times New Roman"/>
                <a:cs typeface="Times New Roman"/>
              </a:rPr>
              <a:t>of </a:t>
            </a:r>
            <a:r>
              <a:rPr lang="en-US" sz="2100" spc="-5" dirty="0">
                <a:latin typeface="Times New Roman"/>
                <a:cs typeface="Times New Roman"/>
              </a:rPr>
              <a:t>switching, which without </a:t>
            </a:r>
            <a:r>
              <a:rPr lang="en-US" sz="2100" dirty="0">
                <a:latin typeface="Times New Roman"/>
                <a:cs typeface="Times New Roman"/>
              </a:rPr>
              <a:t>the </a:t>
            </a:r>
            <a:r>
              <a:rPr lang="en-US" sz="2100" spc="-5" dirty="0">
                <a:latin typeface="Times New Roman"/>
                <a:cs typeface="Times New Roman"/>
              </a:rPr>
              <a:t>reactor, 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10" dirty="0">
                <a:latin typeface="Times New Roman"/>
                <a:cs typeface="Times New Roman"/>
              </a:rPr>
              <a:t>would </a:t>
            </a:r>
            <a:r>
              <a:rPr lang="en-US" sz="2100" spc="-5" dirty="0">
                <a:latin typeface="Times New Roman"/>
                <a:cs typeface="Times New Roman"/>
              </a:rPr>
              <a:t>result an instant </a:t>
            </a:r>
            <a:r>
              <a:rPr lang="en-US" sz="2100" dirty="0">
                <a:latin typeface="Times New Roman"/>
                <a:cs typeface="Times New Roman"/>
              </a:rPr>
              <a:t>current in the capacitor </a:t>
            </a:r>
            <a:r>
              <a:rPr lang="en-US" sz="2100" spc="-5" dirty="0">
                <a:latin typeface="Times New Roman"/>
                <a:cs typeface="Times New Roman"/>
              </a:rPr>
              <a:t>(i</a:t>
            </a:r>
            <a:r>
              <a:rPr lang="en-US" sz="2100" spc="-7" baseline="-10416" dirty="0">
                <a:latin typeface="Times New Roman"/>
                <a:cs typeface="Times New Roman"/>
              </a:rPr>
              <a:t>s</a:t>
            </a:r>
            <a:r>
              <a:rPr lang="en-US" sz="2100" baseline="-10416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= </a:t>
            </a:r>
            <a:r>
              <a:rPr lang="en-US" sz="2100" spc="-5" dirty="0">
                <a:latin typeface="Times New Roman"/>
                <a:cs typeface="Times New Roman"/>
              </a:rPr>
              <a:t>C.d</a:t>
            </a:r>
            <a:r>
              <a:rPr lang="en-US" sz="2100" spc="-7" baseline="-10416" dirty="0">
                <a:latin typeface="Times New Roman"/>
                <a:cs typeface="Times New Roman"/>
              </a:rPr>
              <a:t>s</a:t>
            </a:r>
            <a:r>
              <a:rPr lang="en-US" sz="2100" spc="-5" dirty="0">
                <a:latin typeface="Times New Roman"/>
                <a:cs typeface="Times New Roman"/>
              </a:rPr>
              <a:t>/dt).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interaction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between</a:t>
            </a:r>
            <a:r>
              <a:rPr lang="en-US" sz="2100" dirty="0">
                <a:latin typeface="Times New Roman"/>
                <a:cs typeface="Times New Roman"/>
              </a:rPr>
              <a:t> the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capacitor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and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5" dirty="0">
                <a:latin typeface="Times New Roman"/>
                <a:cs typeface="Times New Roman"/>
              </a:rPr>
              <a:t>the</a:t>
            </a:r>
            <a:r>
              <a:rPr lang="en-US" sz="2100" spc="1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current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(and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d</a:t>
            </a:r>
            <a:r>
              <a:rPr lang="en-US" sz="2100" spc="-7" baseline="-10416" dirty="0">
                <a:latin typeface="Times New Roman"/>
                <a:cs typeface="Times New Roman"/>
              </a:rPr>
              <a:t>s</a:t>
            </a:r>
            <a:r>
              <a:rPr lang="en-US" sz="2100" spc="-5" dirty="0">
                <a:latin typeface="Times New Roman"/>
                <a:cs typeface="Times New Roman"/>
              </a:rPr>
              <a:t>/dt)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limiting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reactor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produces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oscillatory transients on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current </a:t>
            </a:r>
            <a:r>
              <a:rPr lang="en-US" sz="2100" dirty="0">
                <a:latin typeface="Times New Roman"/>
                <a:cs typeface="Times New Roman"/>
              </a:rPr>
              <a:t>and voltage. </a:t>
            </a:r>
            <a:r>
              <a:rPr lang="en-US" sz="2100" spc="5" dirty="0">
                <a:latin typeface="Times New Roman"/>
                <a:cs typeface="Times New Roman"/>
              </a:rPr>
              <a:t>From </a:t>
            </a:r>
            <a:r>
              <a:rPr lang="en-US" sz="2100" dirty="0">
                <a:latin typeface="Times New Roman"/>
                <a:cs typeface="Times New Roman"/>
              </a:rPr>
              <a:t>these elaborations it </a:t>
            </a:r>
            <a:r>
              <a:rPr lang="en-US" sz="2100" spc="-5" dirty="0">
                <a:latin typeface="Times New Roman"/>
                <a:cs typeface="Times New Roman"/>
              </a:rPr>
              <a:t>follows </a:t>
            </a:r>
            <a:r>
              <a:rPr lang="en-US" sz="2100" dirty="0">
                <a:latin typeface="Times New Roman"/>
                <a:cs typeface="Times New Roman"/>
              </a:rPr>
              <a:t>that </a:t>
            </a:r>
            <a:r>
              <a:rPr lang="en-US" sz="2100" spc="-5" dirty="0">
                <a:latin typeface="Times New Roman"/>
                <a:cs typeface="Times New Roman"/>
              </a:rPr>
              <a:t>ﬁring </a:t>
            </a:r>
            <a:r>
              <a:rPr lang="en-US" sz="2100" spc="5" dirty="0">
                <a:latin typeface="Times New Roman"/>
                <a:cs typeface="Times New Roman"/>
              </a:rPr>
              <a:t>delay </a:t>
            </a:r>
            <a:r>
              <a:rPr lang="en-US" sz="2100" spc="-5" dirty="0">
                <a:latin typeface="Times New Roman"/>
                <a:cs typeface="Times New Roman"/>
              </a:rPr>
              <a:t>angle </a:t>
            </a:r>
            <a:r>
              <a:rPr lang="en-US" sz="2100" dirty="0">
                <a:latin typeface="Times New Roman"/>
                <a:cs typeface="Times New Roman"/>
              </a:rPr>
              <a:t>control is not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applicable </a:t>
            </a:r>
            <a:r>
              <a:rPr lang="en-US" sz="2100" dirty="0">
                <a:latin typeface="Times New Roman"/>
                <a:cs typeface="Times New Roman"/>
              </a:rPr>
              <a:t>to capacitors; the </a:t>
            </a:r>
            <a:r>
              <a:rPr lang="en-US" sz="2100" spc="-5" dirty="0">
                <a:latin typeface="Times New Roman"/>
                <a:cs typeface="Times New Roman"/>
              </a:rPr>
              <a:t>capacitor </a:t>
            </a:r>
            <a:r>
              <a:rPr lang="en-US" sz="2100" dirty="0">
                <a:latin typeface="Times New Roman"/>
                <a:cs typeface="Times New Roman"/>
              </a:rPr>
              <a:t>switching must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take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place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at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that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speciﬁc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instant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in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each</a:t>
            </a:r>
            <a:r>
              <a:rPr lang="en-US" sz="2100" dirty="0">
                <a:latin typeface="Times New Roman"/>
                <a:cs typeface="Times New Roman"/>
              </a:rPr>
              <a:t> cycle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at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which </a:t>
            </a:r>
            <a:r>
              <a:rPr lang="en-US" sz="2100" dirty="0">
                <a:latin typeface="Times New Roman"/>
                <a:cs typeface="Times New Roman"/>
              </a:rPr>
              <a:t>the</a:t>
            </a:r>
            <a:r>
              <a:rPr lang="en-US" sz="2100" spc="3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conditions </a:t>
            </a:r>
            <a:r>
              <a:rPr lang="en-US" sz="2100" spc="-10" dirty="0">
                <a:latin typeface="Times New Roman"/>
                <a:cs typeface="Times New Roman"/>
              </a:rPr>
              <a:t>for</a:t>
            </a:r>
            <a:r>
              <a:rPr lang="en-US" sz="2100" spc="280" dirty="0">
                <a:latin typeface="Times New Roman"/>
                <a:cs typeface="Times New Roman"/>
              </a:rPr>
              <a:t> </a:t>
            </a:r>
            <a:r>
              <a:rPr lang="en-US" sz="2100" spc="-5" dirty="0">
                <a:latin typeface="Times New Roman"/>
                <a:cs typeface="Times New Roman"/>
              </a:rPr>
              <a:t>minimum </a:t>
            </a:r>
            <a:r>
              <a:rPr lang="en-US" sz="2100" dirty="0">
                <a:latin typeface="Times New Roman"/>
                <a:cs typeface="Times New Roman"/>
              </a:rPr>
              <a:t>transients </a:t>
            </a:r>
            <a:r>
              <a:rPr lang="en-US" sz="2100" spc="-5" dirty="0">
                <a:latin typeface="Times New Roman"/>
                <a:cs typeface="Times New Roman"/>
              </a:rPr>
              <a:t>are </a:t>
            </a:r>
            <a:r>
              <a:rPr lang="en-US" sz="2100" dirty="0">
                <a:latin typeface="Times New Roman"/>
                <a:cs typeface="Times New Roman"/>
              </a:rPr>
              <a:t>satisﬁed. For this </a:t>
            </a:r>
            <a:r>
              <a:rPr lang="en-US" sz="2100" spc="-5" dirty="0">
                <a:latin typeface="Times New Roman"/>
                <a:cs typeface="Times New Roman"/>
              </a:rPr>
              <a:t>reason,</a:t>
            </a:r>
            <a:r>
              <a:rPr lang="en-US" sz="2100" spc="29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a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TSC branch can provide </a:t>
            </a:r>
            <a:r>
              <a:rPr lang="en-US" sz="2100" spc="5" dirty="0">
                <a:latin typeface="Times New Roman"/>
                <a:cs typeface="Times New Roman"/>
              </a:rPr>
              <a:t>only </a:t>
            </a:r>
            <a:r>
              <a:rPr lang="en-US" sz="2100" dirty="0">
                <a:latin typeface="Times New Roman"/>
                <a:cs typeface="Times New Roman"/>
              </a:rPr>
              <a:t>a step-like change in the reactive current it </a:t>
            </a:r>
            <a:r>
              <a:rPr lang="en-US" sz="2100" spc="-5" dirty="0">
                <a:latin typeface="Times New Roman"/>
                <a:cs typeface="Times New Roman"/>
              </a:rPr>
              <a:t>draws </a:t>
            </a:r>
            <a:r>
              <a:rPr lang="en-US" sz="2100" dirty="0">
                <a:latin typeface="Times New Roman"/>
                <a:cs typeface="Times New Roman"/>
              </a:rPr>
              <a:t>(maximum or 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zero).</a:t>
            </a:r>
          </a:p>
          <a:p>
            <a:pPr algn="just"/>
            <a:r>
              <a:rPr lang="en-US" sz="1900" dirty="0">
                <a:latin typeface="Times New Roman"/>
                <a:cs typeface="Times New Roman"/>
              </a:rPr>
              <a:t>Thus,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the</a:t>
            </a:r>
            <a:r>
              <a:rPr lang="en-US" sz="1900" dirty="0">
                <a:latin typeface="Times New Roman"/>
                <a:cs typeface="Times New Roman"/>
              </a:rPr>
              <a:t> TSC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single</a:t>
            </a:r>
            <a:r>
              <a:rPr lang="en-US" sz="1900" dirty="0">
                <a:latin typeface="Times New Roman"/>
                <a:cs typeface="Times New Roman"/>
              </a:rPr>
              <a:t> capacitive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admittance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which</a:t>
            </a:r>
            <a:r>
              <a:rPr lang="en-US" sz="1900" spc="29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is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either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connected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305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or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disconnected </a:t>
            </a:r>
            <a:r>
              <a:rPr lang="en-US" sz="1900" dirty="0">
                <a:latin typeface="Times New Roman"/>
                <a:cs typeface="Times New Roman"/>
              </a:rPr>
              <a:t>from the </a:t>
            </a:r>
            <a:r>
              <a:rPr lang="en-US" sz="1900" spc="-5" dirty="0">
                <a:latin typeface="Times New Roman"/>
                <a:cs typeface="Times New Roman"/>
              </a:rPr>
              <a:t>AC system. </a:t>
            </a:r>
            <a:r>
              <a:rPr lang="en-US" sz="1900" spc="5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current </a:t>
            </a:r>
            <a:r>
              <a:rPr lang="en-US" sz="1900" dirty="0">
                <a:latin typeface="Times New Roman"/>
                <a:cs typeface="Times New Roman"/>
              </a:rPr>
              <a:t>through the capacitor </a:t>
            </a:r>
            <a:r>
              <a:rPr lang="en-US" sz="1900" spc="-5" dirty="0">
                <a:latin typeface="Times New Roman"/>
                <a:cs typeface="Times New Roman"/>
              </a:rPr>
              <a:t>varies with </a:t>
            </a: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applied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voltage.</a:t>
            </a:r>
            <a:r>
              <a:rPr lang="en-US" sz="1900" spc="1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To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approximate</a:t>
            </a:r>
            <a:r>
              <a:rPr lang="en-US" sz="1900" spc="-4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continuous</a:t>
            </a:r>
            <a:r>
              <a:rPr lang="en-US" sz="1900" spc="-5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current</a:t>
            </a:r>
            <a:r>
              <a:rPr lang="en-US" sz="1900" spc="-2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variations,</a:t>
            </a:r>
            <a:r>
              <a:rPr lang="en-US" sz="1900" spc="-4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several </a:t>
            </a:r>
            <a:r>
              <a:rPr lang="en-US" sz="1900" dirty="0">
                <a:latin typeface="Times New Roman"/>
                <a:cs typeface="Times New Roman"/>
              </a:rPr>
              <a:t>TSC</a:t>
            </a:r>
            <a:r>
              <a:rPr lang="en-US" sz="1900" spc="-1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branches</a:t>
            </a:r>
            <a:r>
              <a:rPr lang="en-US" sz="1900" spc="-4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in</a:t>
            </a:r>
            <a:r>
              <a:rPr lang="en-US" sz="1900" spc="-1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parallel </a:t>
            </a:r>
            <a:r>
              <a:rPr lang="en-US" sz="1900" spc="10" dirty="0">
                <a:latin typeface="Times New Roman"/>
                <a:cs typeface="Times New Roman"/>
              </a:rPr>
              <a:t>may</a:t>
            </a:r>
            <a:r>
              <a:rPr lang="en-US" sz="1900" spc="-50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be </a:t>
            </a:r>
            <a:r>
              <a:rPr lang="en-US" sz="1900" spc="-2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used.</a:t>
            </a:r>
            <a:endParaRPr lang="en-US" sz="1900" dirty="0">
              <a:latin typeface="Times New Roman"/>
              <a:cs typeface="Times New Roman"/>
            </a:endParaRPr>
          </a:p>
          <a:p>
            <a:pPr algn="just"/>
            <a:endParaRPr lang="en-US" sz="21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2411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E26E-1FB3-46FB-ACC2-D98D1791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39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0E1F-3319-4F11-8D66-BC5E691A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820"/>
            <a:ext cx="10515600" cy="5561143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</a:pPr>
            <a:r>
              <a:rPr lang="en-US" sz="1800" b="1" dirty="0">
                <a:latin typeface="Times New Roman"/>
                <a:cs typeface="Times New Roman"/>
              </a:rPr>
              <a:t>TCSC-</a:t>
            </a:r>
            <a:r>
              <a:rPr lang="en-US" sz="1800" b="1" spc="-4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Thyristor</a:t>
            </a:r>
            <a:r>
              <a:rPr lang="en-US" sz="1800" b="1" spc="-5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Controlled</a:t>
            </a:r>
            <a:r>
              <a:rPr lang="en-US" sz="1800" b="1" spc="-4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Series</a:t>
            </a:r>
            <a:r>
              <a:rPr lang="en-US" sz="1800" b="1" spc="-5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Capacitor</a:t>
            </a:r>
            <a:endParaRPr lang="en-US" sz="1800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A TCSC is a </a:t>
            </a:r>
            <a:r>
              <a:rPr lang="en-US" sz="1800" spc="-5" dirty="0">
                <a:latin typeface="Times New Roman"/>
                <a:cs typeface="Times New Roman"/>
              </a:rPr>
              <a:t>capacitive </a:t>
            </a:r>
            <a:r>
              <a:rPr lang="en-US" sz="1800" dirty="0">
                <a:latin typeface="Times New Roman"/>
                <a:cs typeface="Times New Roman"/>
              </a:rPr>
              <a:t>reactance compensator,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consists of a series capacitor bank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shunted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controlled</a:t>
            </a:r>
            <a:r>
              <a:rPr lang="en-US" sz="1800" dirty="0">
                <a:latin typeface="Times New Roman"/>
                <a:cs typeface="Times New Roman"/>
              </a:rPr>
              <a:t> reactor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order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provide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smoothly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variable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dirty="0">
                <a:latin typeface="Times New Roman"/>
                <a:cs typeface="Times New Roman"/>
              </a:rPr>
              <a:t> capacitive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reactance.</a:t>
            </a: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r>
              <a:rPr lang="en-US" sz="1800" spc="-5" dirty="0">
                <a:latin typeface="Times New Roman"/>
                <a:cs typeface="Times New Roman"/>
              </a:rPr>
              <a:t>Even </a:t>
            </a:r>
            <a:r>
              <a:rPr lang="en-US" sz="1800" dirty="0">
                <a:latin typeface="Times New Roman"/>
                <a:cs typeface="Times New Roman"/>
              </a:rPr>
              <a:t>through a TCSC in the </a:t>
            </a:r>
            <a:r>
              <a:rPr lang="en-US" sz="1800" spc="-5" dirty="0">
                <a:latin typeface="Times New Roman"/>
                <a:cs typeface="Times New Roman"/>
              </a:rPr>
              <a:t>normal </a:t>
            </a:r>
            <a:r>
              <a:rPr lang="en-US" sz="1800" dirty="0">
                <a:latin typeface="Times New Roman"/>
                <a:cs typeface="Times New Roman"/>
              </a:rPr>
              <a:t>operating </a:t>
            </a:r>
            <a:r>
              <a:rPr lang="en-US" sz="1800" spc="-5" dirty="0">
                <a:latin typeface="Times New Roman"/>
                <a:cs typeface="Times New Roman"/>
              </a:rPr>
              <a:t>range </a:t>
            </a:r>
            <a:r>
              <a:rPr lang="en-US" sz="1800" spc="5" dirty="0">
                <a:latin typeface="Times New Roman"/>
                <a:cs typeface="Times New Roman"/>
              </a:rPr>
              <a:t>in mainly </a:t>
            </a:r>
            <a:r>
              <a:rPr lang="en-US" sz="1800" dirty="0">
                <a:latin typeface="Times New Roman"/>
                <a:cs typeface="Times New Roman"/>
              </a:rPr>
              <a:t>capacitive, but it can </a:t>
            </a:r>
            <a:r>
              <a:rPr lang="en-US" sz="1800" spc="-5" dirty="0">
                <a:latin typeface="Times New Roman"/>
                <a:cs typeface="Times New Roman"/>
              </a:rPr>
              <a:t>also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used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an </a:t>
            </a:r>
            <a:r>
              <a:rPr lang="en-US" sz="1800" dirty="0">
                <a:latin typeface="Times New Roman"/>
                <a:cs typeface="Times New Roman"/>
              </a:rPr>
              <a:t>inductive </a:t>
            </a:r>
            <a:r>
              <a:rPr lang="en-US" sz="1800" spc="-10" dirty="0">
                <a:latin typeface="Times New Roman"/>
                <a:cs typeface="Times New Roman"/>
              </a:rPr>
              <a:t>mode.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power flow </a:t>
            </a:r>
            <a:r>
              <a:rPr lang="en-US" sz="1800" dirty="0">
                <a:latin typeface="Times New Roman"/>
                <a:cs typeface="Times New Roman"/>
              </a:rPr>
              <a:t>over a transmission line can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increased </a:t>
            </a:r>
            <a:r>
              <a:rPr lang="en-US" sz="1800" spc="15" dirty="0">
                <a:latin typeface="Times New Roman"/>
                <a:cs typeface="Times New Roman"/>
              </a:rPr>
              <a:t>by 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controlled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dirty="0">
                <a:latin typeface="Times New Roman"/>
                <a:cs typeface="Times New Roman"/>
              </a:rPr>
              <a:t> compensation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minimum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risk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sub-synchronous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resonance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(SSR). </a:t>
            </a:r>
            <a:r>
              <a:rPr lang="en-US" sz="1800" spc="5" dirty="0">
                <a:latin typeface="Times New Roman"/>
                <a:cs typeface="Times New Roman"/>
              </a:rPr>
              <a:t> TCSC </a:t>
            </a:r>
            <a:r>
              <a:rPr lang="en-US" sz="1800" dirty="0">
                <a:latin typeface="Times New Roman"/>
                <a:cs typeface="Times New Roman"/>
              </a:rPr>
              <a:t>is a </a:t>
            </a:r>
            <a:r>
              <a:rPr lang="en-US" sz="1800" spc="-5" dirty="0">
                <a:latin typeface="Times New Roman"/>
                <a:cs typeface="Times New Roman"/>
              </a:rPr>
              <a:t>second </a:t>
            </a:r>
            <a:r>
              <a:rPr lang="en-US" sz="1800" dirty="0">
                <a:latin typeface="Times New Roman"/>
                <a:cs typeface="Times New Roman"/>
              </a:rPr>
              <a:t>generation FACTS </a:t>
            </a:r>
            <a:r>
              <a:rPr lang="en-US" sz="1800" spc="-5" dirty="0">
                <a:latin typeface="Times New Roman"/>
                <a:cs typeface="Times New Roman"/>
              </a:rPr>
              <a:t>controller, which controls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impedance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line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it is </a:t>
            </a:r>
            <a:r>
              <a:rPr lang="en-US" sz="1800" spc="-5" dirty="0">
                <a:latin typeface="Times New Roman"/>
                <a:cs typeface="Times New Roman"/>
              </a:rPr>
              <a:t>connected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varying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firing </a:t>
            </a:r>
            <a:r>
              <a:rPr lang="en-US" sz="1800" dirty="0">
                <a:latin typeface="Times New Roman"/>
                <a:cs typeface="Times New Roman"/>
              </a:rPr>
              <a:t>angle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thyristors.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TCSC </a:t>
            </a:r>
            <a:r>
              <a:rPr lang="en-US" sz="1800" spc="-5" dirty="0">
                <a:latin typeface="Times New Roman"/>
                <a:cs typeface="Times New Roman"/>
              </a:rPr>
              <a:t>module comprises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 fixed </a:t>
            </a:r>
            <a:r>
              <a:rPr lang="en-US" sz="1800" dirty="0">
                <a:latin typeface="Times New Roman"/>
                <a:cs typeface="Times New Roman"/>
              </a:rPr>
              <a:t>capacitor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connected </a:t>
            </a:r>
            <a:r>
              <a:rPr lang="en-US" sz="1800" dirty="0">
                <a:latin typeface="Times New Roman"/>
                <a:cs typeface="Times New Roman"/>
              </a:rPr>
              <a:t>in parallel to a thyristor </a:t>
            </a:r>
            <a:r>
              <a:rPr lang="en-US" sz="1800" spc="-5" dirty="0">
                <a:latin typeface="Times New Roman"/>
                <a:cs typeface="Times New Roman"/>
              </a:rPr>
              <a:t>controlled </a:t>
            </a:r>
            <a:r>
              <a:rPr lang="en-US" sz="1800" dirty="0">
                <a:latin typeface="Times New Roman"/>
                <a:cs typeface="Times New Roman"/>
              </a:rPr>
              <a:t>reactor </a:t>
            </a:r>
            <a:r>
              <a:rPr lang="en-US" sz="1800" spc="-5" dirty="0">
                <a:latin typeface="Times New Roman"/>
                <a:cs typeface="Times New Roman"/>
              </a:rPr>
              <a:t>(TCR).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TCR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includes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pair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anti-parallel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thyristors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that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are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connected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inductor.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TCSC, a </a:t>
            </a:r>
            <a:r>
              <a:rPr lang="en-US" sz="1800" spc="-5" dirty="0">
                <a:latin typeface="Times New Roman"/>
                <a:cs typeface="Times New Roman"/>
              </a:rPr>
              <a:t>Metal Oxide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Varistor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(MOV)</a:t>
            </a:r>
            <a:r>
              <a:rPr lang="en-US" sz="1800" dirty="0">
                <a:latin typeface="Times New Roman"/>
                <a:cs typeface="Times New Roman"/>
              </a:rPr>
              <a:t> along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bypass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breaker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parallel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fixed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capacitor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 overvoltage protection. </a:t>
            </a:r>
            <a:r>
              <a:rPr lang="en-US" sz="1800" dirty="0">
                <a:latin typeface="Times New Roman"/>
                <a:cs typeface="Times New Roman"/>
              </a:rPr>
              <a:t>A complete compensation </a:t>
            </a:r>
            <a:r>
              <a:rPr lang="en-US" sz="1800" spc="-5" dirty="0">
                <a:latin typeface="Times New Roman"/>
                <a:cs typeface="Times New Roman"/>
              </a:rPr>
              <a:t>system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may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made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up of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several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these</a:t>
            </a:r>
            <a:r>
              <a:rPr lang="en-US" sz="1800" spc="-5" dirty="0">
                <a:latin typeface="Times New Roman"/>
                <a:cs typeface="Times New Roman"/>
              </a:rPr>
              <a:t> modules.</a:t>
            </a: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marR="69215" indent="0" algn="just">
              <a:lnSpc>
                <a:spcPct val="110000"/>
              </a:lnSpc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A49FB2F-2CE5-4C48-B9A2-FF7814C3B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616" y="2018030"/>
            <a:ext cx="3174219" cy="11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88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BD44-0FAE-430E-AE6D-686A07ED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368C-2ACC-4F7C-8017-3DBADFAE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433"/>
            <a:ext cx="10515600" cy="53745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300" dirty="0">
                <a:latin typeface="Times New Roman"/>
                <a:cs typeface="Times New Roman"/>
              </a:rPr>
              <a:t>TCSC </a:t>
            </a:r>
            <a:r>
              <a:rPr lang="en-US" sz="2300" spc="-5" dirty="0">
                <a:latin typeface="Times New Roman"/>
                <a:cs typeface="Times New Roman"/>
              </a:rPr>
              <a:t>controllers </a:t>
            </a:r>
            <a:r>
              <a:rPr lang="en-US" sz="2300" dirty="0">
                <a:latin typeface="Times New Roman"/>
                <a:cs typeface="Times New Roman"/>
              </a:rPr>
              <a:t>use </a:t>
            </a:r>
            <a:r>
              <a:rPr lang="en-US" sz="2300" spc="-5" dirty="0">
                <a:latin typeface="Times New Roman"/>
                <a:cs typeface="Times New Roman"/>
              </a:rPr>
              <a:t>thyristor-controlled reactor (TCR) </a:t>
            </a:r>
            <a:r>
              <a:rPr lang="en-US" sz="2300" dirty="0">
                <a:latin typeface="Times New Roman"/>
                <a:cs typeface="Times New Roman"/>
              </a:rPr>
              <a:t>in </a:t>
            </a:r>
            <a:r>
              <a:rPr lang="en-US" sz="2300" spc="-5" dirty="0">
                <a:latin typeface="Times New Roman"/>
                <a:cs typeface="Times New Roman"/>
              </a:rPr>
              <a:t>parallel with capacitor segments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series capacitor bank. </a:t>
            </a:r>
            <a:r>
              <a:rPr lang="en-US" sz="2300" dirty="0">
                <a:latin typeface="Times New Roman"/>
                <a:cs typeface="Times New Roman"/>
              </a:rPr>
              <a:t>The </a:t>
            </a:r>
            <a:r>
              <a:rPr lang="en-US" sz="2300" spc="-5" dirty="0">
                <a:latin typeface="Times New Roman"/>
                <a:cs typeface="Times New Roman"/>
              </a:rPr>
              <a:t>combination </a:t>
            </a:r>
            <a:r>
              <a:rPr lang="en-US" sz="2300" dirty="0">
                <a:latin typeface="Times New Roman"/>
                <a:cs typeface="Times New Roman"/>
              </a:rPr>
              <a:t>of TCR </a:t>
            </a:r>
            <a:r>
              <a:rPr lang="en-US" sz="2300" spc="-5" dirty="0">
                <a:latin typeface="Times New Roman"/>
                <a:cs typeface="Times New Roman"/>
              </a:rPr>
              <a:t>and capacitor allow </a:t>
            </a:r>
            <a:r>
              <a:rPr lang="en-US" sz="2300" dirty="0">
                <a:latin typeface="Times New Roman"/>
                <a:cs typeface="Times New Roman"/>
              </a:rPr>
              <a:t>the capacitive </a:t>
            </a:r>
            <a:r>
              <a:rPr lang="en-US" sz="2300" spc="-5" dirty="0">
                <a:latin typeface="Times New Roman"/>
                <a:cs typeface="Times New Roman"/>
              </a:rPr>
              <a:t>reactance </a:t>
            </a:r>
            <a:r>
              <a:rPr lang="en-US" sz="2300" dirty="0">
                <a:latin typeface="Times New Roman"/>
                <a:cs typeface="Times New Roman"/>
              </a:rPr>
              <a:t>to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be smoothly </a:t>
            </a:r>
            <a:r>
              <a:rPr lang="en-US" sz="2300" spc="-5" dirty="0">
                <a:latin typeface="Times New Roman"/>
                <a:cs typeface="Times New Roman"/>
              </a:rPr>
              <a:t>controlled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over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spc="-5" dirty="0">
                <a:latin typeface="Times New Roman"/>
                <a:cs typeface="Times New Roman"/>
              </a:rPr>
              <a:t>wide range and switched </a:t>
            </a:r>
            <a:r>
              <a:rPr lang="en-US" sz="2300" dirty="0">
                <a:latin typeface="Times New Roman"/>
                <a:cs typeface="Times New Roman"/>
              </a:rPr>
              <a:t>upon </a:t>
            </a:r>
            <a:r>
              <a:rPr lang="en-US" sz="2300" spc="-5" dirty="0">
                <a:latin typeface="Times New Roman"/>
                <a:cs typeface="Times New Roman"/>
              </a:rPr>
              <a:t>command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to a </a:t>
            </a:r>
            <a:r>
              <a:rPr lang="en-US" sz="2300" spc="-5" dirty="0">
                <a:latin typeface="Times New Roman"/>
                <a:cs typeface="Times New Roman"/>
              </a:rPr>
              <a:t>condition where </a:t>
            </a:r>
            <a:r>
              <a:rPr lang="en-US" sz="2300" dirty="0">
                <a:latin typeface="Times New Roman"/>
                <a:cs typeface="Times New Roman"/>
              </a:rPr>
              <a:t> the </a:t>
            </a:r>
            <a:r>
              <a:rPr lang="en-US" sz="2300" spc="-5" dirty="0">
                <a:latin typeface="Times New Roman"/>
                <a:cs typeface="Times New Roman"/>
              </a:rPr>
              <a:t>bi-directional thyristor pairs conduct </a:t>
            </a:r>
            <a:r>
              <a:rPr lang="en-US" sz="2300" dirty="0">
                <a:latin typeface="Times New Roman"/>
                <a:cs typeface="Times New Roman"/>
              </a:rPr>
              <a:t>continuously </a:t>
            </a:r>
            <a:r>
              <a:rPr lang="en-US" sz="2300" spc="-5" dirty="0">
                <a:latin typeface="Times New Roman"/>
                <a:cs typeface="Times New Roman"/>
              </a:rPr>
              <a:t>and insert an inductive reactance </a:t>
            </a:r>
            <a:r>
              <a:rPr lang="en-US" sz="2300" dirty="0">
                <a:latin typeface="Times New Roman"/>
                <a:cs typeface="Times New Roman"/>
              </a:rPr>
              <a:t>into the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line. </a:t>
            </a:r>
            <a:r>
              <a:rPr lang="en-US" sz="2300" dirty="0">
                <a:latin typeface="Times New Roman"/>
                <a:cs typeface="Times New Roman"/>
              </a:rPr>
              <a:t>TCSC is </a:t>
            </a:r>
            <a:r>
              <a:rPr lang="en-US" sz="2300" spc="-5" dirty="0">
                <a:latin typeface="Times New Roman"/>
                <a:cs typeface="Times New Roman"/>
              </a:rPr>
              <a:t>an effective and economical </a:t>
            </a:r>
            <a:r>
              <a:rPr lang="en-US" sz="2300" dirty="0">
                <a:latin typeface="Times New Roman"/>
                <a:cs typeface="Times New Roman"/>
              </a:rPr>
              <a:t>means of </a:t>
            </a:r>
            <a:r>
              <a:rPr lang="en-US" sz="2300" spc="-5" dirty="0">
                <a:latin typeface="Times New Roman"/>
                <a:cs typeface="Times New Roman"/>
              </a:rPr>
              <a:t>solving problems </a:t>
            </a:r>
            <a:r>
              <a:rPr lang="en-US" sz="2300" dirty="0">
                <a:latin typeface="Times New Roman"/>
                <a:cs typeface="Times New Roman"/>
              </a:rPr>
              <a:t>of </a:t>
            </a:r>
            <a:r>
              <a:rPr lang="en-US" sz="2300" spc="-5" dirty="0">
                <a:latin typeface="Times New Roman"/>
                <a:cs typeface="Times New Roman"/>
              </a:rPr>
              <a:t>transient stability, 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dynamic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stability,</a:t>
            </a:r>
            <a:r>
              <a:rPr lang="en-US" sz="2300" dirty="0">
                <a:latin typeface="Times New Roman"/>
                <a:cs typeface="Times New Roman"/>
              </a:rPr>
              <a:t> steady </a:t>
            </a:r>
            <a:r>
              <a:rPr lang="en-US" sz="2300" spc="-5" dirty="0">
                <a:latin typeface="Times New Roman"/>
                <a:cs typeface="Times New Roman"/>
              </a:rPr>
              <a:t>state</a:t>
            </a:r>
            <a:r>
              <a:rPr lang="en-US" sz="2300" dirty="0">
                <a:latin typeface="Times New Roman"/>
                <a:cs typeface="Times New Roman"/>
              </a:rPr>
              <a:t> stability </a:t>
            </a:r>
            <a:r>
              <a:rPr lang="en-US" sz="2300" spc="-5" dirty="0">
                <a:latin typeface="Times New Roman"/>
                <a:cs typeface="Times New Roman"/>
              </a:rPr>
              <a:t>and</a:t>
            </a:r>
            <a:r>
              <a:rPr lang="en-US" sz="2300" dirty="0">
                <a:latin typeface="Times New Roman"/>
                <a:cs typeface="Times New Roman"/>
              </a:rPr>
              <a:t> voltage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stability in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long </a:t>
            </a:r>
            <a:r>
              <a:rPr lang="en-US" sz="2300" spc="-5" dirty="0">
                <a:latin typeface="Times New Roman"/>
                <a:cs typeface="Times New Roman"/>
              </a:rPr>
              <a:t>transmission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lines.</a:t>
            </a:r>
            <a:r>
              <a:rPr lang="en-US" sz="2300" spc="29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A </a:t>
            </a:r>
            <a:r>
              <a:rPr lang="en-US" sz="2300" spc="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TCSC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is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a</a:t>
            </a:r>
            <a:r>
              <a:rPr lang="en-US" sz="2300" spc="6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series</a:t>
            </a:r>
            <a:r>
              <a:rPr lang="en-US" sz="2300" spc="8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controlled</a:t>
            </a:r>
            <a:r>
              <a:rPr lang="en-US" sz="2300" spc="7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capacitive</a:t>
            </a:r>
            <a:r>
              <a:rPr lang="en-US" sz="2300" spc="7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reactance</a:t>
            </a:r>
            <a:r>
              <a:rPr lang="en-US" sz="2300" spc="7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that</a:t>
            </a:r>
            <a:r>
              <a:rPr lang="en-US" sz="2300" spc="7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can</a:t>
            </a:r>
            <a:r>
              <a:rPr lang="en-US" sz="2300" spc="7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provide</a:t>
            </a:r>
            <a:r>
              <a:rPr lang="en-US" sz="2300" spc="7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continuous</a:t>
            </a:r>
            <a:r>
              <a:rPr lang="en-US" sz="2300" spc="7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control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of</a:t>
            </a:r>
            <a:r>
              <a:rPr lang="en-US" sz="2300" spc="7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power </a:t>
            </a:r>
            <a:r>
              <a:rPr lang="en-US" sz="2300" spc="-290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on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the</a:t>
            </a:r>
            <a:r>
              <a:rPr lang="en-US" sz="2300" spc="-5" dirty="0">
                <a:latin typeface="Times New Roman"/>
                <a:cs typeface="Times New Roman"/>
              </a:rPr>
              <a:t> ac </a:t>
            </a:r>
            <a:r>
              <a:rPr lang="en-US" sz="2300" dirty="0">
                <a:latin typeface="Times New Roman"/>
                <a:cs typeface="Times New Roman"/>
              </a:rPr>
              <a:t>line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over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a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wide</a:t>
            </a:r>
            <a:r>
              <a:rPr lang="en-US" sz="2300" spc="-5" dirty="0">
                <a:latin typeface="Times New Roman"/>
                <a:cs typeface="Times New Roman"/>
              </a:rPr>
              <a:t> range.</a:t>
            </a:r>
            <a:endParaRPr lang="en-US" sz="2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600" b="1" spc="-5" dirty="0">
                <a:latin typeface="Times New Roman"/>
                <a:cs typeface="Times New Roman"/>
              </a:rPr>
              <a:t>Thyristor</a:t>
            </a:r>
            <a:r>
              <a:rPr lang="en-US" sz="2600" b="1" spc="-45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Controlled</a:t>
            </a:r>
            <a:r>
              <a:rPr lang="en-US" sz="2600" b="1" spc="-35" dirty="0"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Phase</a:t>
            </a:r>
            <a:r>
              <a:rPr lang="en-US" sz="2600" b="1" spc="-20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Angle</a:t>
            </a:r>
            <a:r>
              <a:rPr lang="en-US" sz="2600" b="1" spc="-25" dirty="0"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Regulators</a:t>
            </a:r>
            <a:r>
              <a:rPr lang="en-US" sz="2600" b="1" spc="-25" dirty="0">
                <a:latin typeface="Times New Roman"/>
                <a:cs typeface="Times New Roman"/>
              </a:rPr>
              <a:t> </a:t>
            </a:r>
            <a:r>
              <a:rPr lang="en-US" sz="2600" b="1" spc="-5" dirty="0">
                <a:latin typeface="Times New Roman"/>
                <a:cs typeface="Times New Roman"/>
              </a:rPr>
              <a:t>(TCPAR)</a:t>
            </a:r>
            <a:r>
              <a:rPr lang="en-US" sz="2600" b="1" spc="-30" dirty="0"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-</a:t>
            </a:r>
            <a:endParaRPr lang="en-US" sz="2600" dirty="0">
              <a:latin typeface="Times New Roman"/>
              <a:cs typeface="Times New Roman"/>
            </a:endParaRPr>
          </a:p>
          <a:p>
            <a:pPr marL="0" marR="7620" indent="0" algn="just">
              <a:lnSpc>
                <a:spcPct val="110000"/>
              </a:lnSpc>
              <a:buNone/>
            </a:pP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7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TCPAR</a:t>
            </a:r>
            <a:r>
              <a:rPr lang="en-US" sz="2600" spc="75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is</a:t>
            </a:r>
            <a:r>
              <a:rPr lang="en-US" sz="2600" spc="11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equipment</a:t>
            </a:r>
            <a:r>
              <a:rPr lang="en-US" sz="2600" spc="7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that</a:t>
            </a:r>
            <a:r>
              <a:rPr lang="en-US" sz="2600" spc="12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</a:t>
            </a:r>
            <a:r>
              <a:rPr lang="en-US" sz="2600" spc="9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control</a:t>
            </a:r>
            <a:r>
              <a:rPr lang="en-US" sz="2600" spc="9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power</a:t>
            </a:r>
            <a:r>
              <a:rPr lang="en-US" sz="2600" spc="10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flow</a:t>
            </a:r>
            <a:r>
              <a:rPr lang="en-US" sz="2600" spc="8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in</a:t>
            </a:r>
            <a:r>
              <a:rPr lang="en-US" sz="2600" spc="10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transmission</a:t>
            </a:r>
            <a:r>
              <a:rPr lang="en-US" sz="2600" spc="6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lines</a:t>
            </a:r>
            <a:r>
              <a:rPr lang="en-US" sz="2600" spc="9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10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power</a:t>
            </a:r>
            <a:r>
              <a:rPr lang="en-US" sz="2600" spc="9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system </a:t>
            </a:r>
            <a:r>
              <a:rPr lang="en-US" sz="2600" spc="-285" dirty="0">
                <a:latin typeface="Times New Roman"/>
                <a:cs typeface="Times New Roman"/>
              </a:rPr>
              <a:t> </a:t>
            </a:r>
            <a:r>
              <a:rPr lang="en-US" sz="2600" spc="10" dirty="0">
                <a:latin typeface="Times New Roman"/>
                <a:cs typeface="Times New Roman"/>
              </a:rPr>
              <a:t>by </a:t>
            </a:r>
            <a:r>
              <a:rPr lang="en-US" sz="2600" dirty="0">
                <a:latin typeface="Times New Roman"/>
                <a:cs typeface="Times New Roman"/>
              </a:rPr>
              <a:t>regulating the phase </a:t>
            </a:r>
            <a:r>
              <a:rPr lang="en-US" sz="2600" spc="-5" dirty="0">
                <a:latin typeface="Times New Roman"/>
                <a:cs typeface="Times New Roman"/>
              </a:rPr>
              <a:t>angle </a:t>
            </a:r>
            <a:r>
              <a:rPr lang="en-US" sz="2600" spc="10" dirty="0">
                <a:latin typeface="Times New Roman"/>
                <a:cs typeface="Times New Roman"/>
              </a:rPr>
              <a:t>of </a:t>
            </a:r>
            <a:r>
              <a:rPr lang="en-US" sz="2600" dirty="0">
                <a:latin typeface="Times New Roman"/>
                <a:cs typeface="Times New Roman"/>
              </a:rPr>
              <a:t>the bus </a:t>
            </a:r>
            <a:r>
              <a:rPr lang="en-US" sz="2600" spc="-5" dirty="0">
                <a:latin typeface="Times New Roman"/>
                <a:cs typeface="Times New Roman"/>
              </a:rPr>
              <a:t>voltage. </a:t>
            </a:r>
            <a:r>
              <a:rPr lang="en-US" sz="2600" dirty="0">
                <a:latin typeface="Times New Roman"/>
                <a:cs typeface="Times New Roman"/>
              </a:rPr>
              <a:t>Flexible </a:t>
            </a:r>
            <a:r>
              <a:rPr lang="en-US" sz="2600" spc="-10" dirty="0">
                <a:latin typeface="Times New Roman"/>
                <a:cs typeface="Times New Roman"/>
              </a:rPr>
              <a:t>AC </a:t>
            </a:r>
            <a:r>
              <a:rPr lang="en-US" sz="2600" spc="-5" dirty="0">
                <a:latin typeface="Times New Roman"/>
                <a:cs typeface="Times New Roman"/>
              </a:rPr>
              <a:t>Transmission System (FACTS)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controllers such as </a:t>
            </a:r>
            <a:r>
              <a:rPr lang="en-US" sz="2600" dirty="0">
                <a:latin typeface="Times New Roman"/>
                <a:cs typeface="Times New Roman"/>
              </a:rPr>
              <a:t>TCPAR play an important </a:t>
            </a:r>
            <a:r>
              <a:rPr lang="en-US" sz="2600" spc="-5" dirty="0">
                <a:latin typeface="Times New Roman"/>
                <a:cs typeface="Times New Roman"/>
              </a:rPr>
              <a:t>role </a:t>
            </a:r>
            <a:r>
              <a:rPr lang="en-US" sz="2600" dirty="0">
                <a:latin typeface="Times New Roman"/>
                <a:cs typeface="Times New Roman"/>
              </a:rPr>
              <a:t>in increasing </a:t>
            </a:r>
            <a:r>
              <a:rPr lang="en-US" sz="2600" spc="-5" dirty="0">
                <a:latin typeface="Times New Roman"/>
                <a:cs typeface="Times New Roman"/>
              </a:rPr>
              <a:t>load </a:t>
            </a:r>
            <a:r>
              <a:rPr lang="en-US" sz="2600" dirty="0">
                <a:latin typeface="Times New Roman"/>
                <a:cs typeface="Times New Roman"/>
              </a:rPr>
              <a:t>ability of the existing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and</a:t>
            </a:r>
            <a:r>
              <a:rPr lang="en-US" sz="2600" spc="4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controlling</a:t>
            </a:r>
            <a:r>
              <a:rPr lang="en-US" sz="2600" spc="-1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congestion</a:t>
            </a:r>
            <a:r>
              <a:rPr lang="en-US" sz="2600" spc="-5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in</a:t>
            </a:r>
            <a:r>
              <a:rPr lang="en-US" sz="2600" spc="-1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-5" dirty="0">
                <a:latin typeface="Times New Roman"/>
                <a:cs typeface="Times New Roman"/>
              </a:rPr>
              <a:t> network.</a:t>
            </a:r>
            <a:endParaRPr lang="en-US" sz="2600" dirty="0">
              <a:latin typeface="Times New Roman"/>
              <a:cs typeface="Times New Roman"/>
            </a:endParaRPr>
          </a:p>
          <a:p>
            <a:pPr marL="76200" marR="5080" algn="just">
              <a:lnSpc>
                <a:spcPct val="110200"/>
              </a:lnSpc>
              <a:spcBef>
                <a:spcPts val="1005"/>
              </a:spcBef>
            </a:pPr>
            <a:r>
              <a:rPr lang="en-US" sz="2600" spc="-5" dirty="0">
                <a:latin typeface="Times New Roman"/>
                <a:cs typeface="Times New Roman"/>
              </a:rPr>
              <a:t>FACTS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device</a:t>
            </a:r>
            <a:r>
              <a:rPr lang="en-US" sz="2600" dirty="0">
                <a:latin typeface="Times New Roman"/>
                <a:cs typeface="Times New Roman"/>
              </a:rPr>
              <a:t> like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TCPAR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</a:t>
            </a:r>
            <a:r>
              <a:rPr lang="en-US" sz="2600" dirty="0">
                <a:latin typeface="Times New Roman"/>
                <a:cs typeface="Times New Roman"/>
              </a:rPr>
              <a:t> be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used</a:t>
            </a:r>
            <a:r>
              <a:rPr lang="en-US" sz="2600" dirty="0">
                <a:latin typeface="Times New Roman"/>
                <a:cs typeface="Times New Roman"/>
              </a:rPr>
              <a:t> to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regulate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dirty="0">
                <a:latin typeface="Times New Roman"/>
                <a:cs typeface="Times New Roman"/>
              </a:rPr>
              <a:t> flow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in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tie-lines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interconnected power system. </a:t>
            </a:r>
            <a:r>
              <a:rPr lang="en-US" sz="2600" dirty="0">
                <a:latin typeface="Times New Roman"/>
                <a:cs typeface="Times New Roman"/>
              </a:rPr>
              <a:t>When TCPAR </a:t>
            </a:r>
            <a:r>
              <a:rPr lang="en-US" sz="2600" spc="5" dirty="0">
                <a:latin typeface="Times New Roman"/>
                <a:cs typeface="Times New Roman"/>
              </a:rPr>
              <a:t>is </a:t>
            </a:r>
            <a:r>
              <a:rPr lang="en-US" sz="2600" dirty="0">
                <a:latin typeface="Times New Roman"/>
                <a:cs typeface="Times New Roman"/>
              </a:rPr>
              <a:t>equipped </a:t>
            </a:r>
            <a:r>
              <a:rPr lang="en-US" sz="2600" spc="-5" dirty="0">
                <a:latin typeface="Times New Roman"/>
                <a:cs typeface="Times New Roman"/>
              </a:rPr>
              <a:t>with power </a:t>
            </a:r>
            <a:r>
              <a:rPr lang="en-US" sz="2600" dirty="0">
                <a:latin typeface="Times New Roman"/>
                <a:cs typeface="Times New Roman"/>
              </a:rPr>
              <a:t>regulator </a:t>
            </a:r>
            <a:r>
              <a:rPr lang="en-US" sz="2600" spc="-5" dirty="0">
                <a:latin typeface="Times New Roman"/>
                <a:cs typeface="Times New Roman"/>
              </a:rPr>
              <a:t>and </a:t>
            </a:r>
            <a:r>
              <a:rPr lang="en-US" sz="2600" dirty="0">
                <a:latin typeface="Times New Roman"/>
                <a:cs typeface="Times New Roman"/>
              </a:rPr>
              <a:t>frequency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based</a:t>
            </a:r>
            <a:r>
              <a:rPr lang="en-US" sz="2600" dirty="0">
                <a:latin typeface="Times New Roman"/>
                <a:cs typeface="Times New Roman"/>
              </a:rPr>
              <a:t> stabilizer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it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can</a:t>
            </a:r>
            <a:r>
              <a:rPr lang="en-US" sz="2600" dirty="0">
                <a:latin typeface="Times New Roman"/>
                <a:cs typeface="Times New Roman"/>
              </a:rPr>
              <a:t> also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significantly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influence</a:t>
            </a:r>
            <a:r>
              <a:rPr lang="en-US" sz="2600" dirty="0">
                <a:latin typeface="Times New Roman"/>
                <a:cs typeface="Times New Roman"/>
              </a:rPr>
              <a:t> 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power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flow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in</a:t>
            </a:r>
            <a:r>
              <a:rPr lang="en-US" sz="2600" spc="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transient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states </a:t>
            </a:r>
            <a:r>
              <a:rPr lang="en-US" sz="2600" dirty="0">
                <a:latin typeface="Times New Roman"/>
                <a:cs typeface="Times New Roman"/>
              </a:rPr>
              <a:t> occurring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after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disturbances.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10" dirty="0">
                <a:latin typeface="Times New Roman"/>
                <a:cs typeface="Times New Roman"/>
              </a:rPr>
              <a:t>In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case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simple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interconnected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system,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consisting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two power systems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control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dirty="0">
                <a:latin typeface="Times New Roman"/>
                <a:cs typeface="Times New Roman"/>
              </a:rPr>
              <a:t>TCPAR </a:t>
            </a:r>
            <a:r>
              <a:rPr lang="en-US" sz="2600" spc="-5" dirty="0">
                <a:latin typeface="Times New Roman"/>
                <a:cs typeface="Times New Roman"/>
              </a:rPr>
              <a:t>can force </a:t>
            </a:r>
            <a:r>
              <a:rPr lang="en-US" sz="2600" dirty="0">
                <a:latin typeface="Times New Roman"/>
                <a:cs typeface="Times New Roman"/>
              </a:rPr>
              <a:t>a good </a:t>
            </a:r>
            <a:r>
              <a:rPr lang="en-US" sz="2600" spc="-5" dirty="0">
                <a:latin typeface="Times New Roman"/>
                <a:cs typeface="Times New Roman"/>
              </a:rPr>
              <a:t>damping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30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both </a:t>
            </a:r>
            <a:r>
              <a:rPr lang="en-US" sz="2600" spc="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 swings and </a:t>
            </a:r>
            <a:r>
              <a:rPr lang="en-US" sz="2600" dirty="0">
                <a:latin typeface="Times New Roman"/>
                <a:cs typeface="Times New Roman"/>
              </a:rPr>
              <a:t>oscillations of local </a:t>
            </a:r>
            <a:r>
              <a:rPr lang="en-US" sz="2600" spc="-5" dirty="0">
                <a:latin typeface="Times New Roman"/>
                <a:cs typeface="Times New Roman"/>
              </a:rPr>
              <a:t>frequency. </a:t>
            </a:r>
            <a:r>
              <a:rPr lang="en-US" sz="2600" spc="-10" dirty="0">
                <a:latin typeface="Times New Roman"/>
                <a:cs typeface="Times New Roman"/>
              </a:rPr>
              <a:t>In </a:t>
            </a: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spc="-5" dirty="0">
                <a:latin typeface="Times New Roman"/>
                <a:cs typeface="Times New Roman"/>
              </a:rPr>
              <a:t>case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larger </a:t>
            </a:r>
            <a:r>
              <a:rPr lang="en-US" sz="2600" dirty="0">
                <a:latin typeface="Times New Roman"/>
                <a:cs typeface="Times New Roman"/>
              </a:rPr>
              <a:t>interconnected </a:t>
            </a:r>
            <a:r>
              <a:rPr lang="en-US" sz="2600" spc="-5" dirty="0">
                <a:latin typeface="Times New Roman"/>
                <a:cs typeface="Times New Roman"/>
              </a:rPr>
              <a:t>power 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system </a:t>
            </a:r>
            <a:r>
              <a:rPr lang="en-US" sz="2600" dirty="0">
                <a:latin typeface="Times New Roman"/>
                <a:cs typeface="Times New Roman"/>
              </a:rPr>
              <a:t>consisting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spc="-5" dirty="0">
                <a:latin typeface="Times New Roman"/>
                <a:cs typeface="Times New Roman"/>
              </a:rPr>
              <a:t>more</a:t>
            </a:r>
            <a:r>
              <a:rPr lang="en-US" sz="2600" dirty="0">
                <a:latin typeface="Times New Roman"/>
                <a:cs typeface="Times New Roman"/>
              </a:rPr>
              <a:t> than </a:t>
            </a:r>
            <a:r>
              <a:rPr lang="en-US" sz="2600" spc="-5" dirty="0">
                <a:latin typeface="Times New Roman"/>
                <a:cs typeface="Times New Roman"/>
              </a:rPr>
              <a:t>two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power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systems the</a:t>
            </a:r>
            <a:r>
              <a:rPr lang="en-US" sz="2600" spc="3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influence</a:t>
            </a:r>
            <a:r>
              <a:rPr lang="en-US" sz="2600" spc="290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of </a:t>
            </a:r>
            <a:r>
              <a:rPr lang="en-US" sz="2600" dirty="0">
                <a:latin typeface="Times New Roman"/>
                <a:cs typeface="Times New Roman"/>
              </a:rPr>
              <a:t>the</a:t>
            </a:r>
            <a:r>
              <a:rPr lang="en-US" sz="2600" spc="300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control </a:t>
            </a:r>
            <a:r>
              <a:rPr lang="en-US" sz="2600" dirty="0">
                <a:latin typeface="Times New Roman"/>
                <a:cs typeface="Times New Roman"/>
              </a:rPr>
              <a:t>of</a:t>
            </a:r>
            <a:r>
              <a:rPr lang="en-US" sz="2600" spc="30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TCPAR </a:t>
            </a:r>
            <a:r>
              <a:rPr lang="en-US" sz="2600" spc="5" dirty="0">
                <a:latin typeface="Times New Roman"/>
                <a:cs typeface="Times New Roman"/>
              </a:rPr>
              <a:t> on</a:t>
            </a:r>
            <a:r>
              <a:rPr lang="en-US" sz="2600" spc="114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damping</a:t>
            </a:r>
            <a:r>
              <a:rPr lang="en-US" sz="2600" spc="7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can</a:t>
            </a:r>
            <a:r>
              <a:rPr lang="en-US" sz="2600" spc="95" dirty="0">
                <a:latin typeface="Times New Roman"/>
                <a:cs typeface="Times New Roman"/>
              </a:rPr>
              <a:t> </a:t>
            </a:r>
            <a:r>
              <a:rPr lang="en-US" sz="2600" spc="5" dirty="0">
                <a:latin typeface="Times New Roman"/>
                <a:cs typeface="Times New Roman"/>
              </a:rPr>
              <a:t>be</a:t>
            </a:r>
            <a:r>
              <a:rPr lang="en-US" sz="2600" spc="114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more complicated.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902677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FFA4-0E28-4D53-8353-B1AC0765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1888-408B-4713-B125-7F44F116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506"/>
            <a:ext cx="10515600" cy="5626457"/>
          </a:xfrm>
        </p:spPr>
        <p:txBody>
          <a:bodyPr>
            <a:normAutofit fontScale="70000" lnSpcReduction="20000"/>
          </a:bodyPr>
          <a:lstStyle/>
          <a:p>
            <a:pPr marL="76200" algn="just">
              <a:lnSpc>
                <a:spcPct val="100000"/>
              </a:lnSpc>
              <a:spcBef>
                <a:spcPts val="1165"/>
              </a:spcBef>
            </a:pPr>
            <a:r>
              <a:rPr lang="en-US" sz="2800" b="1" dirty="0">
                <a:latin typeface="Times New Roman"/>
                <a:cs typeface="Times New Roman"/>
              </a:rPr>
              <a:t>Static</a:t>
            </a:r>
            <a:r>
              <a:rPr lang="en-US" sz="2800" b="1" spc="-4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Var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Compensator</a:t>
            </a:r>
            <a:r>
              <a:rPr lang="en-US" sz="2800" b="1" spc="-65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(SVC)</a:t>
            </a:r>
            <a:endParaRPr lang="en-US" sz="2800" dirty="0">
              <a:latin typeface="Times New Roman"/>
              <a:cs typeface="Times New Roman"/>
            </a:endParaRPr>
          </a:p>
          <a:p>
            <a:pPr marL="76200" marR="5715" indent="190500" algn="just">
              <a:lnSpc>
                <a:spcPct val="110000"/>
              </a:lnSpc>
              <a:spcBef>
                <a:spcPts val="985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Static var </a:t>
            </a:r>
            <a:r>
              <a:rPr lang="en-US" sz="2800" dirty="0">
                <a:latin typeface="Times New Roman"/>
                <a:cs typeface="Times New Roman"/>
              </a:rPr>
              <a:t>compensator is a </a:t>
            </a:r>
            <a:r>
              <a:rPr lang="en-US" sz="2800" spc="-5" dirty="0">
                <a:latin typeface="Times New Roman"/>
                <a:cs typeface="Times New Roman"/>
              </a:rPr>
              <a:t>static var generator whose </a:t>
            </a:r>
            <a:r>
              <a:rPr lang="en-US" sz="2800" dirty="0">
                <a:latin typeface="Times New Roman"/>
                <a:cs typeface="Times New Roman"/>
              </a:rPr>
              <a:t>output is </a:t>
            </a:r>
            <a:r>
              <a:rPr lang="en-US" sz="2800" spc="-5" dirty="0">
                <a:latin typeface="Times New Roman"/>
                <a:cs typeface="Times New Roman"/>
              </a:rPr>
              <a:t>varied </a:t>
            </a:r>
            <a:r>
              <a:rPr lang="en-US" sz="2800" spc="5" dirty="0">
                <a:latin typeface="Times New Roman"/>
                <a:cs typeface="Times New Roman"/>
              </a:rPr>
              <a:t>so </a:t>
            </a:r>
            <a:r>
              <a:rPr lang="en-US" sz="2800" spc="-5" dirty="0">
                <a:latin typeface="Times New Roman"/>
                <a:cs typeface="Times New Roman"/>
              </a:rPr>
              <a:t>as </a:t>
            </a:r>
            <a:r>
              <a:rPr lang="en-US" sz="2800" dirty="0">
                <a:latin typeface="Times New Roman"/>
                <a:cs typeface="Times New Roman"/>
              </a:rPr>
              <a:t>to maintain or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control</a:t>
            </a:r>
            <a:r>
              <a:rPr lang="en-US" sz="2800" dirty="0">
                <a:latin typeface="Times New Roman"/>
                <a:cs typeface="Times New Roman"/>
              </a:rPr>
              <a:t> specific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parameters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(e.g.</a:t>
            </a:r>
            <a:r>
              <a:rPr lang="en-US" sz="2800" dirty="0">
                <a:latin typeface="Times New Roman"/>
                <a:cs typeface="Times New Roman"/>
              </a:rPr>
              <a:t> voltage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reactive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bus)</a:t>
            </a:r>
            <a:r>
              <a:rPr lang="en-US" sz="2800" spc="5" dirty="0">
                <a:latin typeface="Times New Roman"/>
                <a:cs typeface="Times New Roman"/>
              </a:rPr>
              <a:t> of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electric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 </a:t>
            </a:r>
            <a:r>
              <a:rPr lang="en-US" sz="2800" spc="-28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system.</a:t>
            </a:r>
            <a:endParaRPr lang="en-US" sz="2800" dirty="0">
              <a:latin typeface="Times New Roman"/>
              <a:cs typeface="Times New Roman"/>
            </a:endParaRPr>
          </a:p>
          <a:p>
            <a:pPr marL="76200" marR="6350" algn="just">
              <a:lnSpc>
                <a:spcPct val="110200"/>
              </a:lnSpc>
              <a:spcBef>
                <a:spcPts val="1005"/>
              </a:spcBef>
            </a:pPr>
            <a:r>
              <a:rPr lang="en-US" sz="2800" spc="-10" dirty="0">
                <a:latin typeface="Times New Roman"/>
                <a:cs typeface="Times New Roman"/>
              </a:rPr>
              <a:t>In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its </a:t>
            </a:r>
            <a:r>
              <a:rPr lang="en-US" sz="2800" spc="-5" dirty="0">
                <a:latin typeface="Times New Roman"/>
                <a:cs typeface="Times New Roman"/>
              </a:rPr>
              <a:t>simplest form </a:t>
            </a:r>
            <a:r>
              <a:rPr lang="en-US" sz="2800" dirty="0">
                <a:latin typeface="Times New Roman"/>
                <a:cs typeface="Times New Roman"/>
              </a:rPr>
              <a:t>it </a:t>
            </a:r>
            <a:r>
              <a:rPr lang="en-US" sz="2800" spc="-5" dirty="0">
                <a:latin typeface="Times New Roman"/>
                <a:cs typeface="Times New Roman"/>
              </a:rPr>
              <a:t>uses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thyristor controlled </a:t>
            </a:r>
            <a:r>
              <a:rPr lang="en-US" sz="2800" dirty="0">
                <a:latin typeface="Times New Roman"/>
                <a:cs typeface="Times New Roman"/>
              </a:rPr>
              <a:t>reactor </a:t>
            </a:r>
            <a:r>
              <a:rPr lang="en-US" sz="2800" spc="-5" dirty="0">
                <a:latin typeface="Times New Roman"/>
                <a:cs typeface="Times New Roman"/>
              </a:rPr>
              <a:t>(TCR) </a:t>
            </a:r>
            <a:r>
              <a:rPr lang="en-US" sz="2800" dirty="0">
                <a:latin typeface="Times New Roman"/>
                <a:cs typeface="Times New Roman"/>
              </a:rPr>
              <a:t>in conjunction </a:t>
            </a:r>
            <a:r>
              <a:rPr lang="en-US" sz="2800" spc="-5" dirty="0">
                <a:latin typeface="Times New Roman"/>
                <a:cs typeface="Times New Roman"/>
              </a:rPr>
              <a:t>with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fixed </a:t>
            </a:r>
            <a:r>
              <a:rPr lang="en-US" sz="2800" dirty="0">
                <a:latin typeface="Times New Roman"/>
                <a:cs typeface="Times New Roman"/>
              </a:rPr>
              <a:t> capacitor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(FC)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Times New Roman"/>
                <a:cs typeface="Times New Roman"/>
              </a:rPr>
              <a:t>or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thyristor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switched</a:t>
            </a:r>
            <a:r>
              <a:rPr lang="en-US" sz="2800" dirty="0">
                <a:latin typeface="Times New Roman"/>
                <a:cs typeface="Times New Roman"/>
              </a:rPr>
              <a:t> capacitor (TSC). A pair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anti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parallel </a:t>
            </a:r>
            <a:r>
              <a:rPr lang="en-US" sz="2800" spc="-5" dirty="0">
                <a:latin typeface="Times New Roman"/>
                <a:cs typeface="Times New Roman"/>
              </a:rPr>
              <a:t>thyristors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connected </a:t>
            </a:r>
            <a:r>
              <a:rPr lang="en-US" sz="2800" spc="5" dirty="0">
                <a:latin typeface="Times New Roman"/>
                <a:cs typeface="Times New Roman"/>
              </a:rPr>
              <a:t>in </a:t>
            </a:r>
            <a:r>
              <a:rPr lang="en-US" sz="2800" spc="-5" dirty="0">
                <a:latin typeface="Times New Roman"/>
                <a:cs typeface="Times New Roman"/>
              </a:rPr>
              <a:t>series with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fixed </a:t>
            </a:r>
            <a:r>
              <a:rPr lang="en-US" sz="2800" dirty="0">
                <a:latin typeface="Times New Roman"/>
                <a:cs typeface="Times New Roman"/>
              </a:rPr>
              <a:t>inductor to </a:t>
            </a:r>
            <a:r>
              <a:rPr lang="en-US" sz="2800" spc="-15" dirty="0">
                <a:latin typeface="Times New Roman"/>
                <a:cs typeface="Times New Roman"/>
              </a:rPr>
              <a:t>form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latin typeface="Times New Roman"/>
                <a:cs typeface="Times New Roman"/>
              </a:rPr>
              <a:t>a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TCR </a:t>
            </a:r>
            <a:r>
              <a:rPr lang="en-US" sz="2800" spc="-5" dirty="0">
                <a:latin typeface="Times New Roman"/>
                <a:cs typeface="Times New Roman"/>
              </a:rPr>
              <a:t>module while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thyristors </a:t>
            </a:r>
            <a:r>
              <a:rPr lang="en-US" sz="2800" spc="5" dirty="0">
                <a:latin typeface="Times New Roman"/>
                <a:cs typeface="Times New Roman"/>
              </a:rPr>
              <a:t>are 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connected </a:t>
            </a:r>
            <a:r>
              <a:rPr lang="en-US" sz="2800" dirty="0">
                <a:latin typeface="Times New Roman"/>
                <a:cs typeface="Times New Roman"/>
              </a:rPr>
              <a:t>in </a:t>
            </a:r>
            <a:r>
              <a:rPr lang="en-US" sz="2800" spc="-5" dirty="0">
                <a:latin typeface="Times New Roman"/>
                <a:cs typeface="Times New Roman"/>
              </a:rPr>
              <a:t>series with </a:t>
            </a:r>
            <a:r>
              <a:rPr lang="en-US" sz="2800" dirty="0">
                <a:latin typeface="Times New Roman"/>
                <a:cs typeface="Times New Roman"/>
              </a:rPr>
              <a:t>a capacitor to </a:t>
            </a:r>
            <a:r>
              <a:rPr lang="en-US" sz="2800" spc="-5" dirty="0">
                <a:latin typeface="Times New Roman"/>
                <a:cs typeface="Times New Roman"/>
              </a:rPr>
              <a:t>form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5" dirty="0">
                <a:latin typeface="Times New Roman"/>
                <a:cs typeface="Times New Roman"/>
              </a:rPr>
              <a:t>TSC </a:t>
            </a:r>
            <a:r>
              <a:rPr lang="en-US" sz="2800" spc="-5" dirty="0">
                <a:latin typeface="Times New Roman"/>
                <a:cs typeface="Times New Roman"/>
              </a:rPr>
              <a:t>module. An SVC </a:t>
            </a:r>
            <a:r>
              <a:rPr lang="en-US" sz="2800" dirty="0">
                <a:latin typeface="Times New Roman"/>
                <a:cs typeface="Times New Roman"/>
              </a:rPr>
              <a:t>can </a:t>
            </a:r>
            <a:r>
              <a:rPr lang="en-US" sz="2800" spc="-5" dirty="0">
                <a:latin typeface="Times New Roman"/>
                <a:cs typeface="Times New Roman"/>
              </a:rPr>
              <a:t>control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voltage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magnitude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at</a:t>
            </a:r>
            <a:r>
              <a:rPr lang="en-US" sz="2800" dirty="0">
                <a:latin typeface="Times New Roman"/>
                <a:cs typeface="Times New Roman"/>
              </a:rPr>
              <a:t> 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required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bus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thereby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improving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voltage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profile</a:t>
            </a:r>
            <a:r>
              <a:rPr lang="en-US" sz="2800" dirty="0">
                <a:latin typeface="Times New Roman"/>
                <a:cs typeface="Times New Roman"/>
              </a:rPr>
              <a:t> of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system.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primary task of </a:t>
            </a:r>
            <a:r>
              <a:rPr lang="en-US" sz="2800" spc="-5" dirty="0">
                <a:latin typeface="Times New Roman"/>
                <a:cs typeface="Times New Roman"/>
              </a:rPr>
              <a:t>an SVC </a:t>
            </a:r>
            <a:r>
              <a:rPr lang="en-US" sz="2800" spc="5" dirty="0">
                <a:latin typeface="Times New Roman"/>
                <a:cs typeface="Times New Roman"/>
              </a:rPr>
              <a:t>is </a:t>
            </a:r>
            <a:r>
              <a:rPr lang="en-US" sz="2800" dirty="0">
                <a:latin typeface="Times New Roman"/>
                <a:cs typeface="Times New Roman"/>
              </a:rPr>
              <a:t>to </a:t>
            </a:r>
            <a:r>
              <a:rPr lang="en-US" sz="2800" spc="-5" dirty="0">
                <a:latin typeface="Times New Roman"/>
                <a:cs typeface="Times New Roman"/>
              </a:rPr>
              <a:t>maintain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voltage </a:t>
            </a:r>
            <a:r>
              <a:rPr lang="en-US" sz="2800" dirty="0">
                <a:latin typeface="Times New Roman"/>
                <a:cs typeface="Times New Roman"/>
              </a:rPr>
              <a:t>of a particular bus </a:t>
            </a:r>
            <a:r>
              <a:rPr lang="en-US" sz="2800" spc="5" dirty="0">
                <a:latin typeface="Times New Roman"/>
                <a:cs typeface="Times New Roman"/>
              </a:rPr>
              <a:t>by </a:t>
            </a:r>
            <a:r>
              <a:rPr lang="en-US" sz="2800" dirty="0">
                <a:latin typeface="Times New Roman"/>
                <a:cs typeface="Times New Roman"/>
              </a:rPr>
              <a:t>means of reactive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 </a:t>
            </a:r>
            <a:r>
              <a:rPr lang="en-US" sz="2800" dirty="0">
                <a:latin typeface="Times New Roman"/>
                <a:cs typeface="Times New Roman"/>
              </a:rPr>
              <a:t>compensation </a:t>
            </a:r>
            <a:r>
              <a:rPr lang="en-US" sz="2800" spc="-5" dirty="0">
                <a:latin typeface="Times New Roman"/>
                <a:cs typeface="Times New Roman"/>
              </a:rPr>
              <a:t>(obtained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5" dirty="0">
                <a:latin typeface="Times New Roman"/>
                <a:cs typeface="Times New Roman"/>
              </a:rPr>
              <a:t>by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varying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firing</a:t>
            </a:r>
            <a:r>
              <a:rPr lang="en-US" sz="2800" dirty="0">
                <a:latin typeface="Times New Roman"/>
                <a:cs typeface="Times New Roman"/>
              </a:rPr>
              <a:t> angle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thyristors).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It</a:t>
            </a:r>
            <a:r>
              <a:rPr lang="en-US" sz="2800" spc="2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can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also </a:t>
            </a:r>
            <a:r>
              <a:rPr lang="en-US" sz="2800" dirty="0">
                <a:latin typeface="Times New Roman"/>
                <a:cs typeface="Times New Roman"/>
              </a:rPr>
              <a:t> provide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increased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damping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 </a:t>
            </a:r>
            <a:r>
              <a:rPr lang="en-US" sz="2800" dirty="0">
                <a:latin typeface="Times New Roman"/>
                <a:cs typeface="Times New Roman"/>
              </a:rPr>
              <a:t>oscillations </a:t>
            </a:r>
            <a:r>
              <a:rPr lang="en-US" sz="2800" spc="-5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enhance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power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flow over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line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spc="20" dirty="0">
                <a:latin typeface="Times New Roman"/>
                <a:cs typeface="Times New Roman"/>
              </a:rPr>
              <a:t>by 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using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auxiliary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signals</a:t>
            </a:r>
            <a:r>
              <a:rPr lang="en-US" sz="2800" dirty="0">
                <a:latin typeface="Times New Roman"/>
                <a:cs typeface="Times New Roman"/>
              </a:rPr>
              <a:t> such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line</a:t>
            </a:r>
            <a:r>
              <a:rPr lang="en-US" sz="2800" dirty="0">
                <a:latin typeface="Times New Roman"/>
                <a:cs typeface="Times New Roman"/>
              </a:rPr>
              <a:t> active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power,</a:t>
            </a:r>
            <a:r>
              <a:rPr lang="en-US" sz="2800" spc="3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line reactive power, </a:t>
            </a:r>
            <a:r>
              <a:rPr lang="en-US" sz="2800" dirty="0">
                <a:latin typeface="Times New Roman"/>
                <a:cs typeface="Times New Roman"/>
              </a:rPr>
              <a:t>line current, and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computed</a:t>
            </a:r>
            <a:r>
              <a:rPr lang="en-US" sz="2800" spc="-4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internal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frequency.</a:t>
            </a:r>
            <a:endParaRPr lang="en-US" sz="2800" dirty="0">
              <a:latin typeface="Times New Roman"/>
              <a:cs typeface="Times New Roman"/>
            </a:endParaRPr>
          </a:p>
          <a:p>
            <a:pPr marL="76200" marR="9525" algn="just">
              <a:lnSpc>
                <a:spcPct val="110400"/>
              </a:lnSpc>
              <a:spcBef>
                <a:spcPts val="99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Static</a:t>
            </a:r>
            <a:r>
              <a:rPr lang="en-US" sz="2800" dirty="0">
                <a:latin typeface="Times New Roman"/>
                <a:cs typeface="Times New Roman"/>
              </a:rPr>
              <a:t> VAR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Compensator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(SVC)</a:t>
            </a:r>
            <a:r>
              <a:rPr lang="en-US" sz="2800" dirty="0">
                <a:latin typeface="Times New Roman"/>
                <a:cs typeface="Times New Roman"/>
              </a:rPr>
              <a:t> is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shunt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connected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FACTS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controller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whose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main </a:t>
            </a:r>
            <a:r>
              <a:rPr lang="en-US" sz="2800" dirty="0">
                <a:latin typeface="Times New Roman"/>
                <a:cs typeface="Times New Roman"/>
              </a:rPr>
              <a:t> functionality is to regulate the </a:t>
            </a:r>
            <a:r>
              <a:rPr lang="en-US" sz="2800" spc="-5" dirty="0">
                <a:latin typeface="Times New Roman"/>
                <a:cs typeface="Times New Roman"/>
              </a:rPr>
              <a:t>voltage at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given </a:t>
            </a:r>
            <a:r>
              <a:rPr lang="en-US" sz="2800" dirty="0">
                <a:latin typeface="Times New Roman"/>
                <a:cs typeface="Times New Roman"/>
              </a:rPr>
              <a:t>bus </a:t>
            </a:r>
            <a:r>
              <a:rPr lang="en-US" sz="2800" spc="15" dirty="0">
                <a:latin typeface="Times New Roman"/>
                <a:cs typeface="Times New Roman"/>
              </a:rPr>
              <a:t>by </a:t>
            </a:r>
            <a:r>
              <a:rPr lang="en-US" sz="2800" dirty="0">
                <a:latin typeface="Times New Roman"/>
                <a:cs typeface="Times New Roman"/>
              </a:rPr>
              <a:t>controlling its equivalent </a:t>
            </a:r>
            <a:r>
              <a:rPr lang="en-US" sz="2800" spc="-5" dirty="0">
                <a:latin typeface="Times New Roman"/>
                <a:cs typeface="Times New Roman"/>
              </a:rPr>
              <a:t>reactance. </a:t>
            </a:r>
            <a:r>
              <a:rPr lang="en-US" sz="2800" dirty="0">
                <a:latin typeface="Times New Roman"/>
                <a:cs typeface="Times New Roman"/>
              </a:rPr>
              <a:t> Basically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spc="15" dirty="0">
                <a:latin typeface="Times New Roman"/>
                <a:cs typeface="Times New Roman"/>
              </a:rPr>
              <a:t>it</a:t>
            </a:r>
            <a:r>
              <a:rPr lang="en-US" sz="2800" spc="5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consists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4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fixed</a:t>
            </a:r>
            <a:r>
              <a:rPr lang="en-US" sz="2800" spc="3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capacitor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(FC) and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-5" dirty="0">
                <a:latin typeface="Times New Roman"/>
                <a:cs typeface="Times New Roman"/>
              </a:rPr>
              <a:t> thyristor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controlled</a:t>
            </a:r>
            <a:r>
              <a:rPr lang="en-US" sz="2800" spc="-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reactor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(TCR).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2435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5324-EDF1-4FDE-92A6-2D1AB8FB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416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B2549EA-DA67-4AAB-B52E-D24B55B14C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1161" y="709523"/>
            <a:ext cx="1933333" cy="1676190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1524AF61-9914-40FF-B1CD-F7B373C995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997" y="962020"/>
            <a:ext cx="1320680" cy="1171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A8A65-9BDF-4490-9F11-11E598A7AC0B}"/>
              </a:ext>
            </a:extLst>
          </p:cNvPr>
          <p:cNvSpPr txBox="1"/>
          <p:nvPr/>
        </p:nvSpPr>
        <p:spPr>
          <a:xfrm>
            <a:off x="2899488" y="277844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spc="-5" dirty="0">
                <a:latin typeface="Times New Roman"/>
                <a:cs typeface="Times New Roman"/>
              </a:rPr>
              <a:t>SVC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firing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angle </a:t>
            </a:r>
            <a:r>
              <a:rPr lang="en-IN" sz="1800" dirty="0">
                <a:latin typeface="Times New Roman"/>
                <a:cs typeface="Times New Roman"/>
              </a:rPr>
              <a:t>model</a:t>
            </a:r>
            <a:r>
              <a:rPr lang="en-IN" sz="1800" spc="29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&amp;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SVC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total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susceptance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model</a:t>
            </a:r>
            <a:endParaRPr lang="en-IN" sz="1800" dirty="0">
              <a:latin typeface="Times New Roman"/>
              <a:cs typeface="Times New Roman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00DC1DA-6F18-4C4E-81FB-4B55F9BDBF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7918" y="3793001"/>
            <a:ext cx="4459817" cy="2029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96313-A970-41B7-93A7-966BF48BB815}"/>
              </a:ext>
            </a:extLst>
          </p:cNvPr>
          <p:cNvSpPr txBox="1"/>
          <p:nvPr/>
        </p:nvSpPr>
        <p:spPr>
          <a:xfrm>
            <a:off x="2628900" y="589598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Steady-state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and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dynamic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voltage/current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Characteristics</a:t>
            </a:r>
            <a:r>
              <a:rPr lang="en-US" sz="1800" spc="-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the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SVC</a:t>
            </a:r>
          </a:p>
        </p:txBody>
      </p:sp>
    </p:spTree>
    <p:extLst>
      <p:ext uri="{BB962C8B-B14F-4D97-AF65-F5344CB8AC3E}">
        <p14:creationId xmlns:p14="http://schemas.microsoft.com/office/powerpoint/2010/main" val="16473092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0DE8-326F-4385-9F4F-0963EDF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5449-7C28-404A-A280-7BD577E2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3" y="755780"/>
            <a:ext cx="11122089" cy="5887616"/>
          </a:xfrm>
        </p:spPr>
        <p:txBody>
          <a:bodyPr>
            <a:normAutofit fontScale="92500" lnSpcReduction="10000"/>
          </a:bodyPr>
          <a:lstStyle/>
          <a:p>
            <a:pPr marL="127000" algn="just">
              <a:lnSpc>
                <a:spcPct val="100000"/>
              </a:lnSpc>
            </a:pPr>
            <a:r>
              <a:rPr lang="en-US" sz="1800" b="1" dirty="0">
                <a:latin typeface="Times New Roman"/>
                <a:cs typeface="Times New Roman"/>
              </a:rPr>
              <a:t>S</a:t>
            </a:r>
            <a:r>
              <a:rPr lang="en-US" sz="1800" b="1" spc="-5" dirty="0">
                <a:latin typeface="Times New Roman"/>
                <a:cs typeface="Times New Roman"/>
              </a:rPr>
              <a:t>t</a:t>
            </a:r>
            <a:r>
              <a:rPr lang="en-US" sz="1800" b="1" spc="10" dirty="0">
                <a:latin typeface="Times New Roman"/>
                <a:cs typeface="Times New Roman"/>
              </a:rPr>
              <a:t>a</a:t>
            </a:r>
            <a:r>
              <a:rPr lang="en-US" sz="1800" b="1" spc="-5" dirty="0">
                <a:latin typeface="Times New Roman"/>
                <a:cs typeface="Times New Roman"/>
              </a:rPr>
              <a:t>t</a:t>
            </a:r>
            <a:r>
              <a:rPr lang="en-US" sz="1800" b="1" dirty="0">
                <a:latin typeface="Times New Roman"/>
                <a:cs typeface="Times New Roman"/>
              </a:rPr>
              <a:t>ic</a:t>
            </a:r>
            <a:r>
              <a:rPr lang="en-US" sz="1800" b="1" spc="-3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Syn</a:t>
            </a:r>
            <a:r>
              <a:rPr lang="en-US" sz="1800" b="1" spc="-5" dirty="0">
                <a:latin typeface="Times New Roman"/>
                <a:cs typeface="Times New Roman"/>
              </a:rPr>
              <a:t>c</a:t>
            </a:r>
            <a:r>
              <a:rPr lang="en-US" sz="1800" b="1" dirty="0">
                <a:latin typeface="Times New Roman"/>
                <a:cs typeface="Times New Roman"/>
              </a:rPr>
              <a:t>h</a:t>
            </a:r>
            <a:r>
              <a:rPr lang="en-US" sz="1800" b="1" spc="-5" dirty="0">
                <a:latin typeface="Times New Roman"/>
                <a:cs typeface="Times New Roman"/>
              </a:rPr>
              <a:t>r</a:t>
            </a:r>
            <a:r>
              <a:rPr lang="en-US" sz="1800" b="1" dirty="0">
                <a:latin typeface="Times New Roman"/>
                <a:cs typeface="Times New Roman"/>
              </a:rPr>
              <a:t>o</a:t>
            </a:r>
            <a:r>
              <a:rPr lang="en-US" sz="1800" b="1" spc="15" dirty="0">
                <a:latin typeface="Times New Roman"/>
                <a:cs typeface="Times New Roman"/>
              </a:rPr>
              <a:t>n</a:t>
            </a:r>
            <a:r>
              <a:rPr lang="en-US" sz="1800" b="1" dirty="0">
                <a:latin typeface="Times New Roman"/>
                <a:cs typeface="Times New Roman"/>
              </a:rPr>
              <a:t>ous</a:t>
            </a:r>
            <a:r>
              <a:rPr lang="en-US" sz="1800" b="1" spc="-6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S</a:t>
            </a:r>
            <a:r>
              <a:rPr lang="en-US" sz="1800" b="1" spc="-5" dirty="0">
                <a:latin typeface="Times New Roman"/>
                <a:cs typeface="Times New Roman"/>
              </a:rPr>
              <a:t>er</a:t>
            </a:r>
            <a:r>
              <a:rPr lang="en-US" sz="1800" b="1" dirty="0">
                <a:latin typeface="Times New Roman"/>
                <a:cs typeface="Times New Roman"/>
              </a:rPr>
              <a:t>i</a:t>
            </a:r>
            <a:r>
              <a:rPr lang="en-US" sz="1800" b="1" spc="-5" dirty="0">
                <a:latin typeface="Times New Roman"/>
                <a:cs typeface="Times New Roman"/>
              </a:rPr>
              <a:t>e</a:t>
            </a:r>
            <a:r>
              <a:rPr lang="en-US" sz="1800" b="1" dirty="0">
                <a:latin typeface="Times New Roman"/>
                <a:cs typeface="Times New Roman"/>
              </a:rPr>
              <a:t>s</a:t>
            </a:r>
            <a:r>
              <a:rPr lang="en-US" sz="1800" b="1" spc="-40" dirty="0">
                <a:latin typeface="Times New Roman"/>
                <a:cs typeface="Times New Roman"/>
              </a:rPr>
              <a:t> </a:t>
            </a:r>
            <a:r>
              <a:rPr lang="en-US" sz="1800" b="1" spc="20" dirty="0">
                <a:latin typeface="Times New Roman"/>
                <a:cs typeface="Times New Roman"/>
              </a:rPr>
              <a:t>Co</a:t>
            </a:r>
            <a:r>
              <a:rPr lang="en-US" sz="1800" b="1" spc="-40" dirty="0">
                <a:latin typeface="Times New Roman"/>
                <a:cs typeface="Times New Roman"/>
              </a:rPr>
              <a:t>m</a:t>
            </a:r>
            <a:r>
              <a:rPr lang="en-US" sz="1800" b="1" dirty="0">
                <a:latin typeface="Times New Roman"/>
                <a:cs typeface="Times New Roman"/>
              </a:rPr>
              <a:t>p</a:t>
            </a:r>
            <a:r>
              <a:rPr lang="en-US" sz="1800" b="1" spc="5" dirty="0">
                <a:latin typeface="Times New Roman"/>
                <a:cs typeface="Times New Roman"/>
              </a:rPr>
              <a:t>e</a:t>
            </a:r>
            <a:r>
              <a:rPr lang="en-US" sz="1800" b="1" dirty="0">
                <a:latin typeface="Times New Roman"/>
                <a:cs typeface="Times New Roman"/>
              </a:rPr>
              <a:t>n</a:t>
            </a:r>
            <a:r>
              <a:rPr lang="en-US" sz="1800" b="1" spc="-5" dirty="0">
                <a:latin typeface="Times New Roman"/>
                <a:cs typeface="Times New Roman"/>
              </a:rPr>
              <a:t>sat</a:t>
            </a:r>
            <a:r>
              <a:rPr lang="en-US" sz="1800" b="1" spc="10" dirty="0">
                <a:latin typeface="Times New Roman"/>
                <a:cs typeface="Times New Roman"/>
              </a:rPr>
              <a:t>o</a:t>
            </a:r>
            <a:r>
              <a:rPr lang="en-US" sz="1800" b="1" dirty="0">
                <a:latin typeface="Times New Roman"/>
                <a:cs typeface="Times New Roman"/>
              </a:rPr>
              <a:t>r</a:t>
            </a:r>
            <a:r>
              <a:rPr lang="en-US" sz="1800" b="1" spc="-5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</a:t>
            </a:r>
            <a:r>
              <a:rPr lang="en-US" sz="1800" b="1" dirty="0">
                <a:latin typeface="Times New Roman"/>
                <a:cs typeface="Times New Roman"/>
              </a:rPr>
              <a:t>SS</a:t>
            </a:r>
            <a:r>
              <a:rPr lang="en-US" sz="1800" b="1" spc="-10" dirty="0">
                <a:latin typeface="Times New Roman"/>
                <a:cs typeface="Times New Roman"/>
              </a:rPr>
              <a:t>S</a:t>
            </a:r>
            <a:r>
              <a:rPr lang="en-US" sz="1800" b="1" spc="-5" dirty="0">
                <a:latin typeface="Times New Roman"/>
                <a:cs typeface="Times New Roman"/>
              </a:rPr>
              <a:t>C)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5715" algn="just">
              <a:lnSpc>
                <a:spcPct val="110200"/>
              </a:lnSpc>
              <a:spcBef>
                <a:spcPts val="985"/>
              </a:spcBef>
            </a:pP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SSSC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synchronous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generator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operated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without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external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electric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energy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source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dirty="0">
                <a:latin typeface="Times New Roman"/>
                <a:cs typeface="Times New Roman"/>
              </a:rPr>
              <a:t> compensator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whose</a:t>
            </a:r>
            <a:r>
              <a:rPr lang="en-US" sz="1800" dirty="0">
                <a:latin typeface="Times New Roman"/>
                <a:cs typeface="Times New Roman"/>
              </a:rPr>
              <a:t> output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quadrature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controllable </a:t>
            </a:r>
            <a:r>
              <a:rPr lang="en-US" sz="1800" dirty="0">
                <a:latin typeface="Times New Roman"/>
                <a:cs typeface="Times New Roman"/>
              </a:rPr>
              <a:t> independently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purpose of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increasing </a:t>
            </a:r>
            <a:r>
              <a:rPr lang="en-US" sz="1800" spc="5" dirty="0">
                <a:latin typeface="Times New Roman"/>
                <a:cs typeface="Times New Roman"/>
              </a:rPr>
              <a:t>or </a:t>
            </a:r>
            <a:r>
              <a:rPr lang="en-US" sz="1800" dirty="0">
                <a:latin typeface="Times New Roman"/>
                <a:cs typeface="Times New Roman"/>
              </a:rPr>
              <a:t>decreasing 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overall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reactive </a:t>
            </a:r>
            <a:r>
              <a:rPr lang="en-US" sz="1800" dirty="0">
                <a:latin typeface="Times New Roman"/>
                <a:cs typeface="Times New Roman"/>
              </a:rPr>
              <a:t>voltage </a:t>
            </a:r>
            <a:r>
              <a:rPr lang="en-US" sz="1800" spc="-5" dirty="0">
                <a:latin typeface="Times New Roman"/>
                <a:cs typeface="Times New Roman"/>
              </a:rPr>
              <a:t>drop </a:t>
            </a:r>
            <a:r>
              <a:rPr lang="en-US" sz="1800" dirty="0">
                <a:latin typeface="Times New Roman"/>
                <a:cs typeface="Times New Roman"/>
              </a:rPr>
              <a:t>across the line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thereby </a:t>
            </a:r>
            <a:r>
              <a:rPr lang="en-US" sz="1800" spc="-5" dirty="0">
                <a:latin typeface="Times New Roman"/>
                <a:cs typeface="Times New Roman"/>
              </a:rPr>
              <a:t>controlling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transmitted electric </a:t>
            </a:r>
            <a:r>
              <a:rPr lang="en-US" sz="1800" dirty="0">
                <a:latin typeface="Times New Roman"/>
                <a:cs typeface="Times New Roman"/>
              </a:rPr>
              <a:t>power. The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SSSC </a:t>
            </a:r>
            <a:r>
              <a:rPr lang="en-US" sz="1800" spc="5" dirty="0">
                <a:latin typeface="Times New Roman"/>
                <a:cs typeface="Times New Roman"/>
              </a:rPr>
              <a:t>may </a:t>
            </a:r>
            <a:r>
              <a:rPr lang="en-US" sz="1800" dirty="0">
                <a:latin typeface="Times New Roman"/>
                <a:cs typeface="Times New Roman"/>
              </a:rPr>
              <a:t>include transiently </a:t>
            </a:r>
            <a:r>
              <a:rPr lang="en-US" sz="1800" spc="-5" dirty="0">
                <a:latin typeface="Times New Roman"/>
                <a:cs typeface="Times New Roman"/>
              </a:rPr>
              <a:t>rated </a:t>
            </a:r>
            <a:r>
              <a:rPr lang="en-US" sz="1800" dirty="0">
                <a:latin typeface="Times New Roman"/>
                <a:cs typeface="Times New Roman"/>
              </a:rPr>
              <a:t>energy source or energy absorbing device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enhance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dynamic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behaviour</a:t>
            </a:r>
            <a:r>
              <a:rPr lang="en-US" sz="1800" spc="5" dirty="0">
                <a:latin typeface="Times New Roman"/>
                <a:cs typeface="Times New Roman"/>
              </a:rPr>
              <a:t> of</a:t>
            </a:r>
            <a:r>
              <a:rPr lang="en-US" sz="1800" spc="3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additional</a:t>
            </a:r>
            <a:r>
              <a:rPr lang="en-US" sz="1800" spc="30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temporary </a:t>
            </a:r>
            <a:r>
              <a:rPr lang="en-US" sz="1800" spc="3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real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compensation, </a:t>
            </a:r>
            <a:r>
              <a:rPr lang="en-US" sz="1800" spc="-5" dirty="0">
                <a:latin typeface="Times New Roman"/>
                <a:cs typeface="Times New Roman"/>
              </a:rPr>
              <a:t>to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increase </a:t>
            </a:r>
            <a:r>
              <a:rPr lang="en-US" sz="1800" dirty="0">
                <a:latin typeface="Times New Roman"/>
                <a:cs typeface="Times New Roman"/>
              </a:rPr>
              <a:t>or </a:t>
            </a:r>
            <a:r>
              <a:rPr lang="en-US" sz="1800" spc="-5" dirty="0">
                <a:latin typeface="Times New Roman"/>
                <a:cs typeface="Times New Roman"/>
              </a:rPr>
              <a:t>decrease momentarily,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overall real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 drop across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indent="304800" algn="just">
              <a:lnSpc>
                <a:spcPct val="110200"/>
              </a:lnSpc>
              <a:spcBef>
                <a:spcPts val="990"/>
              </a:spcBef>
            </a:pPr>
            <a:r>
              <a:rPr lang="en-US" sz="1800" dirty="0">
                <a:latin typeface="Times New Roman"/>
                <a:cs typeface="Times New Roman"/>
              </a:rPr>
              <a:t>A SSSC incorporates a </a:t>
            </a:r>
            <a:r>
              <a:rPr lang="en-US" sz="1800" spc="-5" dirty="0">
                <a:latin typeface="Times New Roman"/>
                <a:cs typeface="Times New Roman"/>
              </a:rPr>
              <a:t>solid state voltage source </a:t>
            </a:r>
            <a:r>
              <a:rPr lang="en-US" sz="1800" dirty="0">
                <a:latin typeface="Times New Roman"/>
                <a:cs typeface="Times New Roman"/>
              </a:rPr>
              <a:t>inverter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injects </a:t>
            </a:r>
            <a:r>
              <a:rPr lang="en-US" sz="1800" spc="-5" dirty="0">
                <a:latin typeface="Times New Roman"/>
                <a:cs typeface="Times New Roman"/>
              </a:rPr>
              <a:t>an </a:t>
            </a:r>
            <a:r>
              <a:rPr lang="en-US" sz="1800" dirty="0">
                <a:latin typeface="Times New Roman"/>
                <a:cs typeface="Times New Roman"/>
              </a:rPr>
              <a:t>almost </a:t>
            </a:r>
            <a:r>
              <a:rPr lang="en-US" sz="1800" spc="-5" dirty="0">
                <a:latin typeface="Times New Roman"/>
                <a:cs typeface="Times New Roman"/>
              </a:rPr>
              <a:t>sinusoidal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variable </a:t>
            </a:r>
            <a:r>
              <a:rPr lang="en-US" sz="1800" dirty="0">
                <a:latin typeface="Times New Roman"/>
                <a:cs typeface="Times New Roman"/>
              </a:rPr>
              <a:t>magnitude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 line.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SSSC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same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structure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that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except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coupling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SSSC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series with </a:t>
            </a:r>
            <a:r>
              <a:rPr lang="en-US" sz="1800" dirty="0">
                <a:latin typeface="Times New Roman"/>
                <a:cs typeface="Times New Roman"/>
              </a:rPr>
              <a:t>the transmission line. The </a:t>
            </a:r>
            <a:r>
              <a:rPr lang="en-US" sz="1800" spc="-5" dirty="0">
                <a:latin typeface="Times New Roman"/>
                <a:cs typeface="Times New Roman"/>
              </a:rPr>
              <a:t>injected voltage </a:t>
            </a:r>
            <a:r>
              <a:rPr lang="en-US" sz="1800" dirty="0">
                <a:latin typeface="Times New Roman"/>
                <a:cs typeface="Times New Roman"/>
              </a:rPr>
              <a:t>is mainly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quadrature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line </a:t>
            </a:r>
            <a:r>
              <a:rPr lang="en-US" sz="1800" dirty="0">
                <a:latin typeface="Times New Roman"/>
                <a:cs typeface="Times New Roman"/>
              </a:rPr>
              <a:t> current. A small part of injected </a:t>
            </a:r>
            <a:r>
              <a:rPr lang="en-US" sz="1800" spc="-5" dirty="0">
                <a:latin typeface="Times New Roman"/>
                <a:cs typeface="Times New Roman"/>
              </a:rPr>
              <a:t>voltage, which </a:t>
            </a:r>
            <a:r>
              <a:rPr lang="en-US" sz="1800" spc="5" dirty="0">
                <a:latin typeface="Times New Roman"/>
                <a:cs typeface="Times New Roman"/>
              </a:rPr>
              <a:t>is in </a:t>
            </a:r>
            <a:r>
              <a:rPr lang="en-US" sz="1800" dirty="0">
                <a:latin typeface="Times New Roman"/>
                <a:cs typeface="Times New Roman"/>
              </a:rPr>
              <a:t>phase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line </a:t>
            </a:r>
            <a:r>
              <a:rPr lang="en-US" sz="1800" spc="-5" dirty="0">
                <a:latin typeface="Times New Roman"/>
                <a:cs typeface="Times New Roman"/>
              </a:rPr>
              <a:t>current, </a:t>
            </a:r>
            <a:r>
              <a:rPr lang="en-US" sz="1800" dirty="0">
                <a:latin typeface="Times New Roman"/>
                <a:cs typeface="Times New Roman"/>
              </a:rPr>
              <a:t>provides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losses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the inverter. Most of </a:t>
            </a:r>
            <a:r>
              <a:rPr lang="en-US" sz="1800" spc="-5" dirty="0">
                <a:latin typeface="Times New Roman"/>
                <a:cs typeface="Times New Roman"/>
              </a:rPr>
              <a:t>injected voltage, which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quadrature </a:t>
            </a:r>
            <a:r>
              <a:rPr lang="en-US" sz="1800" spc="-5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line current,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emulates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dirty="0">
                <a:latin typeface="Times New Roman"/>
                <a:cs typeface="Times New Roman"/>
              </a:rPr>
              <a:t>inductance or a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dirty="0">
                <a:latin typeface="Times New Roman"/>
                <a:cs typeface="Times New Roman"/>
              </a:rPr>
              <a:t>capacitance </a:t>
            </a:r>
            <a:r>
              <a:rPr lang="en-US" sz="1800" spc="5" dirty="0">
                <a:latin typeface="Times New Roman"/>
                <a:cs typeface="Times New Roman"/>
              </a:rPr>
              <a:t>thereby </a:t>
            </a:r>
            <a:r>
              <a:rPr lang="en-US" sz="1800" dirty="0">
                <a:latin typeface="Times New Roman"/>
                <a:cs typeface="Times New Roman"/>
              </a:rPr>
              <a:t>altering the transmission </a:t>
            </a:r>
            <a:r>
              <a:rPr lang="en-US" sz="1800" spc="10" dirty="0">
                <a:latin typeface="Times New Roman"/>
                <a:cs typeface="Times New Roman"/>
              </a:rPr>
              <a:t>line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dirty="0">
                <a:latin typeface="Times New Roman"/>
                <a:cs typeface="Times New Roman"/>
              </a:rPr>
              <a:t> reactance.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This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reactance,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spc="1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can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altered</a:t>
            </a:r>
            <a:r>
              <a:rPr lang="en-US" sz="1800" spc="1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varying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magnitude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ofavourably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influences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electric power flow </a:t>
            </a:r>
            <a:r>
              <a:rPr lang="en-US" sz="1800" dirty="0">
                <a:latin typeface="Times New Roman"/>
                <a:cs typeface="Times New Roman"/>
              </a:rPr>
              <a:t>in the </a:t>
            </a:r>
            <a:r>
              <a:rPr lang="en-US" sz="1800" spc="-5" dirty="0">
                <a:latin typeface="Times New Roman"/>
                <a:cs typeface="Times New Roman"/>
              </a:rPr>
              <a:t>transmission line. SSSC </a:t>
            </a:r>
            <a:r>
              <a:rPr lang="en-US" sz="1800" dirty="0">
                <a:latin typeface="Times New Roman"/>
                <a:cs typeface="Times New Roman"/>
              </a:rPr>
              <a:t>is a </a:t>
            </a:r>
            <a:r>
              <a:rPr lang="en-US" sz="1800" spc="-5" dirty="0">
                <a:latin typeface="Times New Roman"/>
                <a:cs typeface="Times New Roman"/>
              </a:rPr>
              <a:t>solid-state </a:t>
            </a:r>
            <a:r>
              <a:rPr lang="en-US" sz="1800" dirty="0">
                <a:latin typeface="Times New Roman"/>
                <a:cs typeface="Times New Roman"/>
              </a:rPr>
              <a:t> synchronous </a:t>
            </a:r>
            <a:r>
              <a:rPr lang="en-US" sz="1800" spc="-5" dirty="0">
                <a:latin typeface="Times New Roman"/>
                <a:cs typeface="Times New Roman"/>
              </a:rPr>
              <a:t>voltage source employing an </a:t>
            </a:r>
            <a:r>
              <a:rPr lang="en-US" sz="1800" dirty="0">
                <a:latin typeface="Times New Roman"/>
                <a:cs typeface="Times New Roman"/>
              </a:rPr>
              <a:t>appropriate </a:t>
            </a:r>
            <a:r>
              <a:rPr lang="en-US" sz="1800" spc="-5" dirty="0">
                <a:latin typeface="Times New Roman"/>
                <a:cs typeface="Times New Roman"/>
              </a:rPr>
              <a:t>DC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10" dirty="0">
                <a:latin typeface="Times New Roman"/>
                <a:cs typeface="Times New Roman"/>
              </a:rPr>
              <a:t>AC </a:t>
            </a:r>
            <a:r>
              <a:rPr lang="en-US" sz="1800" dirty="0">
                <a:latin typeface="Times New Roman"/>
                <a:cs typeface="Times New Roman"/>
              </a:rPr>
              <a:t>inverter </a:t>
            </a:r>
            <a:r>
              <a:rPr lang="en-US" sz="1800" spc="-5" dirty="0">
                <a:latin typeface="Times New Roman"/>
                <a:cs typeface="Times New Roman"/>
              </a:rPr>
              <a:t>with gate </a:t>
            </a:r>
            <a:r>
              <a:rPr lang="en-US" sz="1800" spc="5" dirty="0">
                <a:latin typeface="Times New Roman"/>
                <a:cs typeface="Times New Roman"/>
              </a:rPr>
              <a:t>turn- </a:t>
            </a:r>
            <a:r>
              <a:rPr lang="en-US" sz="1800" spc="-5" dirty="0">
                <a:latin typeface="Times New Roman"/>
                <a:cs typeface="Times New Roman"/>
              </a:rPr>
              <a:t>off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It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similar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STATCOM,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it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based</a:t>
            </a:r>
            <a:r>
              <a:rPr lang="en-US" sz="1800" dirty="0">
                <a:latin typeface="Times New Roman"/>
                <a:cs typeface="Times New Roman"/>
              </a:rPr>
              <a:t> on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capacitor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fed</a:t>
            </a:r>
            <a:r>
              <a:rPr lang="en-US" sz="1800" spc="2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VSI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generates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three </a:t>
            </a:r>
            <a:r>
              <a:rPr lang="en-US" sz="1800" dirty="0">
                <a:latin typeface="Times New Roman"/>
                <a:cs typeface="Times New Roman"/>
              </a:rPr>
              <a:t>- phase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injected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transmission line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through</a:t>
            </a:r>
            <a:r>
              <a:rPr lang="en-US" sz="1800" dirty="0">
                <a:latin typeface="Times New Roman"/>
                <a:cs typeface="Times New Roman"/>
              </a:rPr>
              <a:t> 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 </a:t>
            </a:r>
            <a:r>
              <a:rPr lang="en-US" sz="1800" dirty="0">
                <a:latin typeface="Times New Roman"/>
                <a:cs typeface="Times New Roman"/>
              </a:rPr>
              <a:t>connected in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spc="10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system. </a:t>
            </a:r>
            <a:r>
              <a:rPr lang="en-US" sz="1800" dirty="0">
                <a:latin typeface="Times New Roman"/>
                <a:cs typeface="Times New Roman"/>
              </a:rPr>
              <a:t>In SSSC, the </a:t>
            </a:r>
            <a:r>
              <a:rPr lang="en-US" sz="1800" spc="-5" dirty="0">
                <a:latin typeface="Times New Roman"/>
                <a:cs typeface="Times New Roman"/>
              </a:rPr>
              <a:t>resonance </a:t>
            </a:r>
            <a:r>
              <a:rPr lang="en-US" sz="1800" dirty="0">
                <a:latin typeface="Times New Roman"/>
                <a:cs typeface="Times New Roman"/>
              </a:rPr>
              <a:t>phenomenon has </a:t>
            </a:r>
            <a:r>
              <a:rPr lang="en-US" sz="1800" spc="-5" dirty="0">
                <a:latin typeface="Times New Roman"/>
                <a:cs typeface="Times New Roman"/>
              </a:rPr>
              <a:t>been </a:t>
            </a:r>
            <a:r>
              <a:rPr lang="en-US" sz="1800" dirty="0">
                <a:latin typeface="Times New Roman"/>
                <a:cs typeface="Times New Roman"/>
              </a:rPr>
              <a:t> removed. So SSSC </a:t>
            </a:r>
            <a:r>
              <a:rPr lang="en-US" sz="1800" spc="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having </a:t>
            </a:r>
            <a:r>
              <a:rPr lang="en-US" sz="1800" spc="-5" dirty="0">
                <a:latin typeface="Times New Roman"/>
                <a:cs typeface="Times New Roman"/>
              </a:rPr>
              <a:t>more superior performance as compare </a:t>
            </a:r>
            <a:r>
              <a:rPr lang="en-US" sz="1800" dirty="0">
                <a:latin typeface="Times New Roman"/>
                <a:cs typeface="Times New Roman"/>
              </a:rPr>
              <a:t>to TCSC. The </a:t>
            </a:r>
            <a:r>
              <a:rPr lang="en-US" sz="1800" spc="-5" dirty="0">
                <a:latin typeface="Times New Roman"/>
                <a:cs typeface="Times New Roman"/>
              </a:rPr>
              <a:t>main control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objective </a:t>
            </a:r>
            <a:r>
              <a:rPr lang="en-US" sz="1800" dirty="0">
                <a:latin typeface="Times New Roman"/>
                <a:cs typeface="Times New Roman"/>
              </a:rPr>
              <a:t>of the SSSC </a:t>
            </a:r>
            <a:r>
              <a:rPr lang="en-US" sz="1800" spc="-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directly control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current, and </a:t>
            </a:r>
            <a:r>
              <a:rPr lang="en-US" sz="1800" dirty="0">
                <a:latin typeface="Times New Roman"/>
                <a:cs typeface="Times New Roman"/>
              </a:rPr>
              <a:t>indirectly the </a:t>
            </a:r>
            <a:r>
              <a:rPr lang="en-US" sz="1800" spc="-5" dirty="0">
                <a:latin typeface="Times New Roman"/>
                <a:cs typeface="Times New Roman"/>
              </a:rPr>
              <a:t>power,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flowing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through </a:t>
            </a:r>
            <a:r>
              <a:rPr lang="en-US" sz="1800" dirty="0">
                <a:latin typeface="Times New Roman"/>
                <a:cs typeface="Times New Roman"/>
              </a:rPr>
              <a:t>the line </a:t>
            </a:r>
            <a:r>
              <a:rPr lang="en-US" sz="1800" spc="1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controlling the reactive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exchange </a:t>
            </a:r>
            <a:r>
              <a:rPr lang="en-US" sz="1800" spc="-5" dirty="0">
                <a:latin typeface="Times New Roman"/>
                <a:cs typeface="Times New Roman"/>
              </a:rPr>
              <a:t>between </a:t>
            </a:r>
            <a:r>
              <a:rPr lang="en-US" sz="1800" dirty="0">
                <a:latin typeface="Times New Roman"/>
                <a:cs typeface="Times New Roman"/>
              </a:rPr>
              <a:t>the SSSC </a:t>
            </a:r>
            <a:r>
              <a:rPr lang="en-US" sz="1800" spc="-5" dirty="0">
                <a:latin typeface="Times New Roman"/>
                <a:cs typeface="Times New Roman"/>
              </a:rPr>
              <a:t>and the AC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system.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main </a:t>
            </a:r>
            <a:r>
              <a:rPr lang="en-US" sz="1800" dirty="0">
                <a:latin typeface="Times New Roman"/>
                <a:cs typeface="Times New Roman"/>
              </a:rPr>
              <a:t>advantage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controller </a:t>
            </a:r>
            <a:r>
              <a:rPr lang="en-US" sz="1800" dirty="0">
                <a:latin typeface="Times New Roman"/>
                <a:cs typeface="Times New Roman"/>
              </a:rPr>
              <a:t>over a TCSC is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does </a:t>
            </a:r>
            <a:r>
              <a:rPr lang="en-US" sz="1800" dirty="0">
                <a:latin typeface="Times New Roman"/>
                <a:cs typeface="Times New Roman"/>
              </a:rPr>
              <a:t>not significantly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affect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impedance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-5" dirty="0">
                <a:latin typeface="Times New Roman"/>
                <a:cs typeface="Times New Roman"/>
              </a:rPr>
              <a:t>transmission system </a:t>
            </a:r>
            <a:r>
              <a:rPr lang="en-US" sz="1800" dirty="0">
                <a:latin typeface="Times New Roman"/>
                <a:cs typeface="Times New Roman"/>
              </a:rPr>
              <a:t>and, </a:t>
            </a:r>
            <a:r>
              <a:rPr lang="en-US" sz="1800" spc="-5" dirty="0">
                <a:latin typeface="Times New Roman"/>
                <a:cs typeface="Times New Roman"/>
              </a:rPr>
              <a:t>therefore, </a:t>
            </a:r>
            <a:r>
              <a:rPr lang="en-US" sz="1800" dirty="0">
                <a:latin typeface="Times New Roman"/>
                <a:cs typeface="Times New Roman"/>
              </a:rPr>
              <a:t>there is no </a:t>
            </a:r>
            <a:r>
              <a:rPr lang="en-US" sz="1800" spc="-5" dirty="0">
                <a:latin typeface="Times New Roman"/>
                <a:cs typeface="Times New Roman"/>
              </a:rPr>
              <a:t>danger </a:t>
            </a:r>
            <a:r>
              <a:rPr lang="en-US" sz="1800" dirty="0">
                <a:latin typeface="Times New Roman"/>
                <a:cs typeface="Times New Roman"/>
              </a:rPr>
              <a:t>of having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resonance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problem.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5526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EF08-0C28-4EA7-BAB6-903ABFE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3BDEA4A-AD81-45FD-B64C-312B7EA18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1069" y="503854"/>
            <a:ext cx="5001209" cy="2193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26FCA-D81E-4F4E-AA8F-2E0268F6A573}"/>
              </a:ext>
            </a:extLst>
          </p:cNvPr>
          <p:cNvSpPr txBox="1"/>
          <p:nvPr/>
        </p:nvSpPr>
        <p:spPr>
          <a:xfrm>
            <a:off x="541176" y="2836506"/>
            <a:ext cx="11243387" cy="3840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110"/>
              </a:spcBef>
            </a:pPr>
            <a:r>
              <a:rPr lang="en-US" sz="1800" dirty="0">
                <a:latin typeface="Times New Roman"/>
                <a:cs typeface="Times New Roman"/>
              </a:rPr>
              <a:t>SSSC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solid-state</a:t>
            </a:r>
            <a:r>
              <a:rPr lang="en-US" sz="1800" dirty="0">
                <a:latin typeface="Times New Roman"/>
                <a:cs typeface="Times New Roman"/>
              </a:rPr>
              <a:t> synchronous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source</a:t>
            </a:r>
            <a:r>
              <a:rPr lang="en-US" sz="1800" dirty="0">
                <a:latin typeface="Times New Roman"/>
                <a:cs typeface="Times New Roman"/>
              </a:rPr>
              <a:t> employing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appropriate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DC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AC 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inverter </a:t>
            </a:r>
            <a:r>
              <a:rPr lang="en-US" sz="1800" spc="-5" dirty="0">
                <a:latin typeface="Times New Roman"/>
                <a:cs typeface="Times New Roman"/>
              </a:rPr>
              <a:t>with gate </a:t>
            </a:r>
            <a:r>
              <a:rPr lang="en-US" sz="1800" spc="5" dirty="0">
                <a:latin typeface="Times New Roman"/>
                <a:cs typeface="Times New Roman"/>
              </a:rPr>
              <a:t>turn- </a:t>
            </a:r>
            <a:r>
              <a:rPr lang="en-US" sz="1800" spc="-10" dirty="0">
                <a:latin typeface="Times New Roman"/>
                <a:cs typeface="Times New Roman"/>
              </a:rPr>
              <a:t>off </a:t>
            </a:r>
            <a:r>
              <a:rPr lang="en-US" sz="1800" spc="-5" dirty="0">
                <a:latin typeface="Times New Roman"/>
                <a:cs typeface="Times New Roman"/>
              </a:rPr>
              <a:t>thyristor. </a:t>
            </a:r>
            <a:r>
              <a:rPr lang="en-US" sz="1800" spc="-10" dirty="0">
                <a:latin typeface="Times New Roman"/>
                <a:cs typeface="Times New Roman"/>
              </a:rPr>
              <a:t>It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-5" dirty="0">
                <a:latin typeface="Times New Roman"/>
                <a:cs typeface="Times New Roman"/>
              </a:rPr>
              <a:t>similar </a:t>
            </a:r>
            <a:r>
              <a:rPr lang="en-US" sz="1800" dirty="0">
                <a:latin typeface="Times New Roman"/>
                <a:cs typeface="Times New Roman"/>
              </a:rPr>
              <a:t>to the </a:t>
            </a:r>
            <a:r>
              <a:rPr lang="en-US" sz="1800" spc="-5" dirty="0">
                <a:latin typeface="Times New Roman"/>
                <a:cs typeface="Times New Roman"/>
              </a:rPr>
              <a:t>STATCOM, as </a:t>
            </a:r>
            <a:r>
              <a:rPr lang="en-US" sz="1800" dirty="0">
                <a:latin typeface="Times New Roman"/>
                <a:cs typeface="Times New Roman"/>
              </a:rPr>
              <a:t>it is </a:t>
            </a:r>
            <a:r>
              <a:rPr lang="en-US" sz="1800" spc="-5" dirty="0">
                <a:latin typeface="Times New Roman"/>
                <a:cs typeface="Times New Roman"/>
              </a:rPr>
              <a:t>based </a:t>
            </a:r>
            <a:r>
              <a:rPr lang="en-US" sz="1800" dirty="0">
                <a:latin typeface="Times New Roman"/>
                <a:cs typeface="Times New Roman"/>
              </a:rPr>
              <a:t>on a </a:t>
            </a:r>
            <a:r>
              <a:rPr lang="en-US" sz="1800" spc="-5" dirty="0">
                <a:latin typeface="Times New Roman"/>
                <a:cs typeface="Times New Roman"/>
              </a:rPr>
              <a:t>DC </a:t>
            </a:r>
            <a:r>
              <a:rPr lang="en-US" sz="1800" dirty="0">
                <a:latin typeface="Times New Roman"/>
                <a:cs typeface="Times New Roman"/>
              </a:rPr>
              <a:t> capacitor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fed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VSI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generates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three </a:t>
            </a: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phase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is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injected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transmission line through a </a:t>
            </a:r>
            <a:r>
              <a:rPr lang="en-US" sz="1800" spc="-5" dirty="0">
                <a:latin typeface="Times New Roman"/>
                <a:cs typeface="Times New Roman"/>
              </a:rPr>
              <a:t>transformer </a:t>
            </a:r>
            <a:r>
              <a:rPr lang="en-US" sz="1800" dirty="0">
                <a:latin typeface="Times New Roman"/>
                <a:cs typeface="Times New Roman"/>
              </a:rPr>
              <a:t>connected in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spc="10" dirty="0">
                <a:latin typeface="Times New Roman"/>
                <a:cs typeface="Times New Roman"/>
              </a:rPr>
              <a:t>with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system. </a:t>
            </a:r>
            <a:r>
              <a:rPr lang="en-US" sz="1800" spc="-10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SSSC, </a:t>
            </a:r>
            <a:r>
              <a:rPr lang="en-US" sz="1800" spc="-5" dirty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 resonance phenomenon has been removed. So SSSC </a:t>
            </a:r>
            <a:r>
              <a:rPr lang="en-US" sz="1800" spc="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having </a:t>
            </a:r>
            <a:r>
              <a:rPr lang="en-US" sz="1800" spc="-5" dirty="0">
                <a:latin typeface="Times New Roman"/>
                <a:cs typeface="Times New Roman"/>
              </a:rPr>
              <a:t>more superior performance as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compare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TCSC.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main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objective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SSSC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1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directly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current,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indirectly the </a:t>
            </a:r>
            <a:r>
              <a:rPr lang="en-US" sz="1800" spc="-5" dirty="0">
                <a:latin typeface="Times New Roman"/>
                <a:cs typeface="Times New Roman"/>
              </a:rPr>
              <a:t>power, flowing </a:t>
            </a:r>
            <a:r>
              <a:rPr lang="en-US" sz="1800" dirty="0">
                <a:latin typeface="Times New Roman"/>
                <a:cs typeface="Times New Roman"/>
              </a:rPr>
              <a:t>through the line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controlling the reactive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exchange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between </a:t>
            </a:r>
            <a:r>
              <a:rPr lang="en-US" sz="1800" dirty="0">
                <a:latin typeface="Times New Roman"/>
                <a:cs typeface="Times New Roman"/>
              </a:rPr>
              <a:t>the SSSC </a:t>
            </a:r>
            <a:r>
              <a:rPr lang="en-US" sz="1800" spc="-5" dirty="0">
                <a:latin typeface="Times New Roman"/>
                <a:cs typeface="Times New Roman"/>
              </a:rPr>
              <a:t>and the AC </a:t>
            </a:r>
            <a:r>
              <a:rPr lang="en-US" sz="1800" spc="-10" dirty="0">
                <a:latin typeface="Times New Roman"/>
                <a:cs typeface="Times New Roman"/>
              </a:rPr>
              <a:t>system.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main </a:t>
            </a:r>
            <a:r>
              <a:rPr lang="en-US" sz="1800" dirty="0">
                <a:latin typeface="Times New Roman"/>
                <a:cs typeface="Times New Roman"/>
              </a:rPr>
              <a:t>advantage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this controller </a:t>
            </a:r>
            <a:r>
              <a:rPr lang="en-US" sz="1800" spc="-5" dirty="0">
                <a:latin typeface="Times New Roman"/>
                <a:cs typeface="Times New Roman"/>
              </a:rPr>
              <a:t>over </a:t>
            </a:r>
            <a:r>
              <a:rPr lang="en-US" sz="1800" dirty="0">
                <a:latin typeface="Times New Roman"/>
                <a:cs typeface="Times New Roman"/>
              </a:rPr>
              <a:t>a TCSC 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 </a:t>
            </a:r>
            <a:r>
              <a:rPr lang="en-US" sz="1800" dirty="0">
                <a:latin typeface="Times New Roman"/>
                <a:cs typeface="Times New Roman"/>
              </a:rPr>
              <a:t>it </a:t>
            </a:r>
            <a:r>
              <a:rPr lang="en-US" sz="1800" spc="-5" dirty="0">
                <a:latin typeface="Times New Roman"/>
                <a:cs typeface="Times New Roman"/>
              </a:rPr>
              <a:t>does </a:t>
            </a:r>
            <a:r>
              <a:rPr lang="en-US" sz="1800" dirty="0">
                <a:latin typeface="Times New Roman"/>
                <a:cs typeface="Times New Roman"/>
              </a:rPr>
              <a:t>not significantly </a:t>
            </a:r>
            <a:r>
              <a:rPr lang="en-US" sz="1800" spc="-5" dirty="0">
                <a:latin typeface="Times New Roman"/>
                <a:cs typeface="Times New Roman"/>
              </a:rPr>
              <a:t>affect </a:t>
            </a:r>
            <a:r>
              <a:rPr lang="en-US" sz="1800" dirty="0">
                <a:latin typeface="Times New Roman"/>
                <a:cs typeface="Times New Roman"/>
              </a:rPr>
              <a:t>the impedance of the </a:t>
            </a:r>
            <a:r>
              <a:rPr lang="en-US" sz="1800" spc="-5" dirty="0">
                <a:latin typeface="Times New Roman"/>
                <a:cs typeface="Times New Roman"/>
              </a:rPr>
              <a:t>transmission </a:t>
            </a:r>
            <a:r>
              <a:rPr lang="en-US" sz="1800" dirty="0">
                <a:latin typeface="Times New Roman"/>
                <a:cs typeface="Times New Roman"/>
              </a:rPr>
              <a:t>system and, </a:t>
            </a:r>
            <a:r>
              <a:rPr lang="en-US" sz="1800" spc="-5" dirty="0">
                <a:latin typeface="Times New Roman"/>
                <a:cs typeface="Times New Roman"/>
              </a:rPr>
              <a:t>therefore,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there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 </a:t>
            </a:r>
            <a:r>
              <a:rPr lang="en-US" sz="1800" spc="-5" dirty="0">
                <a:latin typeface="Times New Roman"/>
                <a:cs typeface="Times New Roman"/>
              </a:rPr>
              <a:t>danger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having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resonance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problem.</a:t>
            </a:r>
          </a:p>
          <a:p>
            <a:pPr marL="12700" algn="just">
              <a:lnSpc>
                <a:spcPct val="100000"/>
              </a:lnSpc>
            </a:pPr>
            <a:r>
              <a:rPr lang="en-US" sz="1800" b="1" dirty="0">
                <a:latin typeface="Times New Roman"/>
                <a:cs typeface="Times New Roman"/>
              </a:rPr>
              <a:t>Static</a:t>
            </a:r>
            <a:r>
              <a:rPr lang="en-US" sz="1800" b="1" spc="-4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Synchronous</a:t>
            </a:r>
            <a:r>
              <a:rPr lang="en-US" sz="1800" b="1" spc="-7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Compensator</a:t>
            </a:r>
            <a:r>
              <a:rPr lang="en-US" sz="1800" b="1" spc="-6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(STATCOM)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spcBef>
                <a:spcPts val="985"/>
              </a:spcBef>
            </a:pP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STATCOM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static</a:t>
            </a:r>
            <a:r>
              <a:rPr lang="en-US" sz="1800" dirty="0">
                <a:latin typeface="Times New Roman"/>
                <a:cs typeface="Times New Roman"/>
              </a:rPr>
              <a:t> synchronous generator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operated as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shunt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 static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var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compensator whose capacitive or </a:t>
            </a:r>
            <a:r>
              <a:rPr lang="en-US" sz="1800" spc="-5" dirty="0">
                <a:latin typeface="Times New Roman"/>
                <a:cs typeface="Times New Roman"/>
              </a:rPr>
              <a:t>inductive </a:t>
            </a:r>
            <a:r>
              <a:rPr lang="en-US" sz="1800" dirty="0">
                <a:latin typeface="Times New Roman"/>
                <a:cs typeface="Times New Roman"/>
              </a:rPr>
              <a:t>output </a:t>
            </a:r>
            <a:r>
              <a:rPr lang="en-US" sz="1800" spc="-5" dirty="0">
                <a:latin typeface="Times New Roman"/>
                <a:cs typeface="Times New Roman"/>
              </a:rPr>
              <a:t>current </a:t>
            </a:r>
            <a:r>
              <a:rPr lang="en-US" sz="1800" dirty="0">
                <a:latin typeface="Times New Roman"/>
                <a:cs typeface="Times New Roman"/>
              </a:rPr>
              <a:t>can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controlled independent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voltage.</a:t>
            </a:r>
          </a:p>
          <a:p>
            <a:pPr marL="12700" marR="5080" algn="just">
              <a:lnSpc>
                <a:spcPct val="110200"/>
              </a:lnSpc>
              <a:spcBef>
                <a:spcPts val="110"/>
              </a:spcBef>
            </a:pP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783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4AA4-35B4-4847-BA18-B507152F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AA0C-31DB-4EA2-A55E-647F3F8F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5" dirty="0">
                <a:latin typeface="Times New Roman"/>
                <a:cs typeface="Times New Roman"/>
              </a:rPr>
              <a:t> is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solid</a:t>
            </a:r>
            <a:r>
              <a:rPr lang="en-US" sz="1800" dirty="0">
                <a:latin typeface="Times New Roman"/>
                <a:cs typeface="Times New Roman"/>
              </a:rPr>
              <a:t> state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switching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converter</a:t>
            </a:r>
            <a:r>
              <a:rPr lang="en-US" sz="1800" dirty="0">
                <a:latin typeface="Times New Roman"/>
                <a:cs typeface="Times New Roman"/>
              </a:rPr>
              <a:t> capable</a:t>
            </a:r>
            <a:r>
              <a:rPr lang="en-US" sz="1800" spc="5" dirty="0">
                <a:latin typeface="Times New Roman"/>
                <a:cs typeface="Times New Roman"/>
              </a:rPr>
              <a:t> of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generating</a:t>
            </a:r>
            <a:r>
              <a:rPr lang="en-US" sz="1800" dirty="0">
                <a:latin typeface="Times New Roman"/>
                <a:cs typeface="Times New Roman"/>
              </a:rPr>
              <a:t> 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absorbing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independently controllable </a:t>
            </a:r>
            <a:r>
              <a:rPr lang="en-US" sz="1800" spc="-5" dirty="0">
                <a:latin typeface="Times New Roman"/>
                <a:cs typeface="Times New Roman"/>
              </a:rPr>
              <a:t>real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reactive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at</a:t>
            </a:r>
            <a:r>
              <a:rPr lang="en-US" sz="1800" dirty="0">
                <a:latin typeface="Times New Roman"/>
                <a:cs typeface="Times New Roman"/>
              </a:rPr>
              <a:t> its output </a:t>
            </a:r>
            <a:r>
              <a:rPr lang="en-US" sz="1800" spc="-5" dirty="0">
                <a:latin typeface="Times New Roman"/>
                <a:cs typeface="Times New Roman"/>
              </a:rPr>
              <a:t>terminals, when </a:t>
            </a:r>
            <a:r>
              <a:rPr lang="en-US" sz="1800" dirty="0">
                <a:latin typeface="Times New Roman"/>
                <a:cs typeface="Times New Roman"/>
              </a:rPr>
              <a:t>it 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fed from </a:t>
            </a:r>
            <a:r>
              <a:rPr lang="en-US" sz="1800" dirty="0">
                <a:latin typeface="Times New Roman"/>
                <a:cs typeface="Times New Roman"/>
              </a:rPr>
              <a:t> an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energy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source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</a:t>
            </a:r>
            <a:r>
              <a:rPr lang="en-US" sz="1800" spc="114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energy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storage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device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appropriate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rating.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incorporate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source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inverter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(VSI)</a:t>
            </a:r>
            <a:r>
              <a:rPr lang="en-US" sz="1800" spc="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that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produces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set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three</a:t>
            </a:r>
            <a:r>
              <a:rPr lang="en-US" sz="1800" spc="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phase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ac</a:t>
            </a:r>
            <a:r>
              <a:rPr lang="en-US" sz="1800" spc="1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output</a:t>
            </a:r>
            <a:r>
              <a:rPr lang="en-US" sz="1800" spc="16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voltages,</a:t>
            </a:r>
            <a:r>
              <a:rPr lang="en-US" sz="1800" spc="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each</a:t>
            </a:r>
            <a:r>
              <a:rPr lang="en-US" sz="1800" spc="1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which </a:t>
            </a:r>
            <a:r>
              <a:rPr lang="en-US" sz="1800" dirty="0">
                <a:latin typeface="Times New Roman"/>
                <a:cs typeface="Times New Roman"/>
              </a:rPr>
              <a:t>is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phase </a:t>
            </a:r>
            <a:r>
              <a:rPr lang="en-US" sz="1800" spc="-5" dirty="0">
                <a:latin typeface="Times New Roman"/>
                <a:cs typeface="Times New Roman"/>
              </a:rPr>
              <a:t>with, </a:t>
            </a:r>
            <a:r>
              <a:rPr lang="en-US" sz="1800" dirty="0">
                <a:latin typeface="Times New Roman"/>
                <a:cs typeface="Times New Roman"/>
              </a:rPr>
              <a:t>and coupled to the </a:t>
            </a:r>
            <a:r>
              <a:rPr lang="en-US" sz="1800" spc="-5" dirty="0">
                <a:latin typeface="Times New Roman"/>
                <a:cs typeface="Times New Roman"/>
              </a:rPr>
              <a:t>corresponding ac </a:t>
            </a:r>
            <a:r>
              <a:rPr lang="en-US" sz="1800" dirty="0">
                <a:latin typeface="Times New Roman"/>
                <a:cs typeface="Times New Roman"/>
              </a:rPr>
              <a:t>system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via a relatively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small </a:t>
            </a:r>
            <a:r>
              <a:rPr lang="en-US" sz="1800" spc="-5" dirty="0">
                <a:latin typeface="Times New Roman"/>
                <a:cs typeface="Times New Roman"/>
              </a:rPr>
              <a:t>reactance.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small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reactance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usually provided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the per phase </a:t>
            </a:r>
            <a:r>
              <a:rPr lang="en-US" sz="1800" spc="-5" dirty="0">
                <a:latin typeface="Times New Roman"/>
                <a:cs typeface="Times New Roman"/>
              </a:rPr>
              <a:t>leakage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reactance </a:t>
            </a:r>
            <a:r>
              <a:rPr lang="en-US" sz="1800" dirty="0">
                <a:latin typeface="Times New Roman"/>
                <a:cs typeface="Times New Roman"/>
              </a:rPr>
              <a:t> of the coupling </a:t>
            </a:r>
            <a:r>
              <a:rPr lang="en-US" sz="1800" spc="-5" dirty="0">
                <a:latin typeface="Times New Roman"/>
                <a:cs typeface="Times New Roman"/>
              </a:rPr>
              <a:t>transformer. </a:t>
            </a:r>
            <a:r>
              <a:rPr lang="en-US" sz="1800" dirty="0">
                <a:latin typeface="Times New Roman"/>
                <a:cs typeface="Times New Roman"/>
              </a:rPr>
              <a:t>The VSI is driven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dc </a:t>
            </a:r>
            <a:r>
              <a:rPr lang="en-US" sz="1800" spc="-5" dirty="0">
                <a:latin typeface="Times New Roman"/>
                <a:cs typeface="Times New Roman"/>
              </a:rPr>
              <a:t>storage </a:t>
            </a:r>
            <a:r>
              <a:rPr lang="en-US" sz="1800" dirty="0">
                <a:latin typeface="Times New Roman"/>
                <a:cs typeface="Times New Roman"/>
              </a:rPr>
              <a:t>capacitor. </a:t>
            </a:r>
            <a:r>
              <a:rPr lang="en-US" sz="1800" spc="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regulating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magnitude </a:t>
            </a:r>
            <a:r>
              <a:rPr lang="en-US" sz="1800" dirty="0">
                <a:latin typeface="Times New Roman"/>
                <a:cs typeface="Times New Roman"/>
              </a:rPr>
              <a:t>of the output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produced, the reactive </a:t>
            </a:r>
            <a:r>
              <a:rPr lang="en-US" sz="1800" spc="-5" dirty="0">
                <a:latin typeface="Times New Roman"/>
                <a:cs typeface="Times New Roman"/>
              </a:rPr>
              <a:t>power </a:t>
            </a:r>
            <a:r>
              <a:rPr lang="en-US" sz="1800" dirty="0">
                <a:latin typeface="Times New Roman"/>
                <a:cs typeface="Times New Roman"/>
              </a:rPr>
              <a:t>exchange between STATCOM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ac system </a:t>
            </a:r>
            <a:r>
              <a:rPr lang="en-US" sz="1800" dirty="0">
                <a:latin typeface="Times New Roman"/>
                <a:cs typeface="Times New Roman"/>
              </a:rPr>
              <a:t>can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controlled.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Static Synchronous </a:t>
            </a:r>
            <a:r>
              <a:rPr lang="en-US" sz="1800" dirty="0">
                <a:latin typeface="Times New Roman"/>
                <a:cs typeface="Times New Roman"/>
              </a:rPr>
              <a:t>Compensator </a:t>
            </a:r>
            <a:r>
              <a:rPr lang="en-US" sz="1800" spc="-5" dirty="0">
                <a:latin typeface="Times New Roman"/>
                <a:cs typeface="Times New Roman"/>
              </a:rPr>
              <a:t>(STATCOM) </a:t>
            </a:r>
            <a:r>
              <a:rPr lang="en-US" sz="1800" dirty="0">
                <a:latin typeface="Times New Roman"/>
                <a:cs typeface="Times New Roman"/>
              </a:rPr>
              <a:t>is a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 electronic-based </a:t>
            </a:r>
            <a:r>
              <a:rPr lang="en-US" sz="1800" dirty="0">
                <a:latin typeface="Times New Roman"/>
                <a:cs typeface="Times New Roman"/>
              </a:rPr>
              <a:t>Synchronous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Generator </a:t>
            </a:r>
            <a:r>
              <a:rPr lang="en-US" sz="1800" spc="-5" dirty="0">
                <a:latin typeface="Times New Roman"/>
                <a:cs typeface="Times New Roman"/>
              </a:rPr>
              <a:t>(SVG)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generates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three-phase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</a:t>
            </a:r>
            <a:r>
              <a:rPr lang="en-US" sz="1800" dirty="0">
                <a:latin typeface="Times New Roman"/>
                <a:cs typeface="Times New Roman"/>
              </a:rPr>
              <a:t> a</a:t>
            </a:r>
            <a:r>
              <a:rPr lang="en-US" sz="1800" spc="5" dirty="0">
                <a:latin typeface="Times New Roman"/>
                <a:cs typeface="Times New Roman"/>
              </a:rPr>
              <a:t> dc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capacitor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synchronism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with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and is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connected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it </a:t>
            </a: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coupling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transformer.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871C4F2-AEA1-47EE-B78E-9DC85BA866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6008" y="3722680"/>
            <a:ext cx="2874972" cy="1811675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7D3F7ADF-F999-4EC6-9801-584E3387C7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808" y="3800223"/>
            <a:ext cx="2496245" cy="16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E3E1-D2EF-4552-A54F-89E5922C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ED3E2-4D05-4056-B321-3D259E41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pc="-5" dirty="0">
                <a:latin typeface="Times New Roman"/>
                <a:cs typeface="Times New Roman"/>
              </a:rPr>
              <a:t>Under 'Short-term Load Forecasting' </a:t>
            </a:r>
            <a:r>
              <a:rPr lang="en-US" sz="1800" dirty="0">
                <a:latin typeface="Times New Roman"/>
                <a:cs typeface="Times New Roman"/>
              </a:rPr>
              <a:t>function, </a:t>
            </a:r>
            <a:r>
              <a:rPr lang="en-US" sz="1800" spc="-5" dirty="0">
                <a:latin typeface="Times New Roman"/>
                <a:cs typeface="Times New Roman"/>
              </a:rPr>
              <a:t>application software engineers </a:t>
            </a:r>
            <a:r>
              <a:rPr lang="en-US" sz="1800" dirty="0">
                <a:latin typeface="Times New Roman"/>
                <a:cs typeface="Times New Roman"/>
              </a:rPr>
              <a:t>are </a:t>
            </a:r>
            <a:r>
              <a:rPr lang="en-US" sz="1800" spc="-5" dirty="0">
                <a:latin typeface="Times New Roman"/>
                <a:cs typeface="Times New Roman"/>
              </a:rPr>
              <a:t>able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forecast </a:t>
            </a:r>
            <a:r>
              <a:rPr lang="en-US" sz="1800" dirty="0">
                <a:latin typeface="Times New Roman"/>
                <a:cs typeface="Times New Roman"/>
              </a:rPr>
              <a:t>weekly peak demands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</a:t>
            </a:r>
            <a:r>
              <a:rPr lang="en-US" sz="1800" dirty="0">
                <a:latin typeface="Times New Roman"/>
                <a:cs typeface="Times New Roman"/>
              </a:rPr>
              <a:t>duration </a:t>
            </a:r>
            <a:r>
              <a:rPr lang="en-US" sz="1800" spc="-5" dirty="0">
                <a:latin typeface="Times New Roman"/>
                <a:cs typeface="Times New Roman"/>
              </a:rPr>
              <a:t>curves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several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months into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future</a:t>
            </a:r>
          </a:p>
          <a:p>
            <a:r>
              <a:rPr lang="en-US" sz="1800" spc="-5" dirty="0">
                <a:latin typeface="Times New Roman"/>
                <a:cs typeface="Times New Roman"/>
              </a:rPr>
              <a:t>Under 'Long-Term Load Forecasting' </a:t>
            </a:r>
            <a:r>
              <a:rPr lang="en-US" sz="1800" dirty="0">
                <a:latin typeface="Times New Roman"/>
                <a:cs typeface="Times New Roman"/>
              </a:rPr>
              <a:t>function, </a:t>
            </a:r>
            <a:r>
              <a:rPr lang="en-US" sz="1800" spc="-5" dirty="0">
                <a:latin typeface="Times New Roman"/>
                <a:cs typeface="Times New Roman"/>
              </a:rPr>
              <a:t>forecasting </a:t>
            </a:r>
            <a:r>
              <a:rPr lang="en-US" sz="1800" dirty="0">
                <a:latin typeface="Times New Roman"/>
                <a:cs typeface="Times New Roman"/>
              </a:rPr>
              <a:t>of monthly peak </a:t>
            </a:r>
            <a:r>
              <a:rPr lang="en-US" sz="1800" spc="-5" dirty="0">
                <a:latin typeface="Times New Roman"/>
                <a:cs typeface="Times New Roman"/>
              </a:rPr>
              <a:t>demands 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load duration curves for several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years </a:t>
            </a:r>
            <a:r>
              <a:rPr lang="en-US" sz="1800" dirty="0">
                <a:latin typeface="Times New Roman"/>
                <a:cs typeface="Times New Roman"/>
              </a:rPr>
              <a:t>into the future </a:t>
            </a:r>
            <a:r>
              <a:rPr lang="en-US" sz="1800" spc="-5" dirty="0">
                <a:latin typeface="Times New Roman"/>
                <a:cs typeface="Times New Roman"/>
              </a:rPr>
              <a:t>can </a:t>
            </a:r>
            <a:r>
              <a:rPr lang="en-US" sz="1800" dirty="0">
                <a:latin typeface="Times New Roman"/>
                <a:cs typeface="Times New Roman"/>
              </a:rPr>
              <a:t>done </a:t>
            </a:r>
            <a:r>
              <a:rPr lang="en-US" sz="1800" spc="-5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the use of </a:t>
            </a:r>
            <a:r>
              <a:rPr lang="en-US" sz="1800" spc="-5" dirty="0">
                <a:latin typeface="Times New Roman"/>
                <a:cs typeface="Times New Roman"/>
              </a:rPr>
              <a:t>'Power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Planner’.</a:t>
            </a: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5.</a:t>
            </a:r>
            <a:r>
              <a:rPr lang="en-US" sz="1800" dirty="0">
                <a:latin typeface="Times New Roman"/>
                <a:cs typeface="Times New Roman"/>
              </a:rPr>
              <a:t> The </a:t>
            </a:r>
            <a:r>
              <a:rPr lang="en-US" sz="1800" spc="-5" dirty="0">
                <a:latin typeface="Times New Roman"/>
                <a:cs typeface="Times New Roman"/>
              </a:rPr>
              <a:t>other functions </a:t>
            </a:r>
            <a:r>
              <a:rPr lang="en-US" sz="1800" dirty="0">
                <a:latin typeface="Times New Roman"/>
                <a:cs typeface="Times New Roman"/>
              </a:rPr>
              <a:t>like </a:t>
            </a:r>
            <a:r>
              <a:rPr lang="en-US" sz="1800" spc="-5" dirty="0">
                <a:latin typeface="Times New Roman"/>
                <a:cs typeface="Times New Roman"/>
              </a:rPr>
              <a:t>economic dispatch, reserve monitoring, </a:t>
            </a:r>
            <a:r>
              <a:rPr lang="en-US" sz="1800" dirty="0">
                <a:latin typeface="Times New Roman"/>
                <a:cs typeface="Times New Roman"/>
              </a:rPr>
              <a:t>production </a:t>
            </a:r>
            <a:r>
              <a:rPr lang="en-US" sz="1800" spc="-5" dirty="0">
                <a:latin typeface="Times New Roman"/>
                <a:cs typeface="Times New Roman"/>
              </a:rPr>
              <a:t>costing, inter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 transactions scheduling, etc. are available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-5" dirty="0">
                <a:latin typeface="Times New Roman"/>
                <a:cs typeface="Times New Roman"/>
              </a:rPr>
              <a:t>guide System </a:t>
            </a:r>
            <a:r>
              <a:rPr lang="en-US" sz="1800" dirty="0">
                <a:latin typeface="Times New Roman"/>
                <a:cs typeface="Times New Roman"/>
              </a:rPr>
              <a:t>Control </a:t>
            </a:r>
            <a:r>
              <a:rPr lang="en-US" sz="1800" spc="-5" dirty="0">
                <a:latin typeface="Times New Roman"/>
                <a:cs typeface="Times New Roman"/>
              </a:rPr>
              <a:t>Officer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optimally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use</a:t>
            </a:r>
            <a:r>
              <a:rPr lang="en-US" sz="1800" spc="-5" dirty="0">
                <a:latin typeface="Times New Roman"/>
                <a:cs typeface="Times New Roman"/>
              </a:rPr>
              <a:t> available resources. </a:t>
            </a: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6. Power</a:t>
            </a:r>
            <a:r>
              <a:rPr lang="en-US" sz="1800" spc="3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System</a:t>
            </a:r>
            <a:r>
              <a:rPr lang="en-US" sz="1800" spc="40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</a:t>
            </a:r>
            <a:r>
              <a:rPr lang="en-US" sz="1800" spc="4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Officer/Analyst</a:t>
            </a:r>
            <a:r>
              <a:rPr lang="en-US" sz="1800" spc="4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would</a:t>
            </a:r>
            <a:r>
              <a:rPr lang="en-US" sz="1800" spc="4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409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able</a:t>
            </a:r>
            <a:r>
              <a:rPr lang="en-US" sz="1800" spc="3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4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use</a:t>
            </a:r>
            <a:r>
              <a:rPr lang="en-US" sz="1800" spc="3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contingency</a:t>
            </a:r>
            <a:r>
              <a:rPr lang="en-US" sz="1800" spc="3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function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assess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impact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specified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contingencies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would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cause</a:t>
            </a:r>
            <a:r>
              <a:rPr lang="en-US" sz="1800" dirty="0">
                <a:latin typeface="Times New Roman"/>
                <a:cs typeface="Times New Roman"/>
              </a:rPr>
              <a:t> line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(s)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overloads,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abnormal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voltages, and</a:t>
            </a:r>
            <a:r>
              <a:rPr lang="en-US" sz="1800" dirty="0">
                <a:latin typeface="Times New Roman"/>
                <a:cs typeface="Times New Roman"/>
              </a:rPr>
              <a:t> reactive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limit </a:t>
            </a:r>
            <a:r>
              <a:rPr lang="en-US" sz="1800" spc="-5" dirty="0">
                <a:latin typeface="Times New Roman"/>
                <a:cs typeface="Times New Roman"/>
              </a:rPr>
              <a:t>violations.</a:t>
            </a:r>
          </a:p>
          <a:p>
            <a:pPr marL="0" indent="0">
              <a:buNone/>
            </a:pPr>
            <a:r>
              <a:rPr lang="en-US" sz="1800" spc="-5" dirty="0">
                <a:latin typeface="Times New Roman"/>
                <a:cs typeface="Times New Roman"/>
              </a:rPr>
              <a:t>7.</a:t>
            </a:r>
            <a:r>
              <a:rPr lang="en-US" sz="1800" dirty="0">
                <a:latin typeface="Times New Roman"/>
                <a:cs typeface="Times New Roman"/>
              </a:rPr>
              <a:t> The EMS </a:t>
            </a:r>
            <a:r>
              <a:rPr lang="en-US" sz="1800" spc="-5" dirty="0">
                <a:latin typeface="Times New Roman"/>
                <a:cs typeface="Times New Roman"/>
              </a:rPr>
              <a:t>software </a:t>
            </a:r>
            <a:r>
              <a:rPr lang="en-US" sz="1800" dirty="0">
                <a:latin typeface="Times New Roman"/>
                <a:cs typeface="Times New Roman"/>
              </a:rPr>
              <a:t>system </a:t>
            </a:r>
            <a:r>
              <a:rPr lang="en-US" sz="1800" spc="5" dirty="0">
                <a:latin typeface="Times New Roman"/>
                <a:cs typeface="Times New Roman"/>
              </a:rPr>
              <a:t>may </a:t>
            </a:r>
            <a:r>
              <a:rPr lang="en-US" sz="1800" dirty="0">
                <a:latin typeface="Times New Roman"/>
                <a:cs typeface="Times New Roman"/>
              </a:rPr>
              <a:t>have many other </a:t>
            </a:r>
            <a:r>
              <a:rPr lang="en-US" sz="1800" spc="-5" dirty="0">
                <a:latin typeface="Times New Roman"/>
                <a:cs typeface="Times New Roman"/>
              </a:rPr>
              <a:t>applications for </a:t>
            </a:r>
            <a:r>
              <a:rPr lang="en-US" sz="1800" dirty="0">
                <a:latin typeface="Times New Roman"/>
                <a:cs typeface="Times New Roman"/>
              </a:rPr>
              <a:t>use, </a:t>
            </a:r>
            <a:r>
              <a:rPr lang="en-US" sz="1800" spc="-5" dirty="0">
                <a:latin typeface="Times New Roman"/>
                <a:cs typeface="Times New Roman"/>
              </a:rPr>
              <a:t>which include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network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topology,</a:t>
            </a:r>
            <a:r>
              <a:rPr lang="en-US" sz="1800" dirty="0">
                <a:latin typeface="Times New Roman"/>
                <a:cs typeface="Times New Roman"/>
              </a:rPr>
              <a:t> performing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estimation,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optimal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flow</a:t>
            </a:r>
            <a:r>
              <a:rPr lang="en-US" sz="1800" spc="2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(OPW)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programme</a:t>
            </a:r>
            <a:r>
              <a:rPr lang="en-US" sz="1800" spc="-5" dirty="0">
                <a:latin typeface="Times New Roman"/>
                <a:cs typeface="Times New Roman"/>
              </a:rPr>
              <a:t>, </a:t>
            </a:r>
            <a:r>
              <a:rPr lang="en-US" sz="1800" dirty="0">
                <a:latin typeface="Times New Roman"/>
                <a:cs typeface="Times New Roman"/>
              </a:rPr>
              <a:t>stability </a:t>
            </a:r>
            <a:r>
              <a:rPr lang="en-US" sz="1800" spc="-5" dirty="0" err="1">
                <a:latin typeface="Times New Roman"/>
                <a:cs typeface="Times New Roman"/>
              </a:rPr>
              <a:t>programme</a:t>
            </a:r>
            <a:r>
              <a:rPr lang="en-US" sz="1800" spc="-5" dirty="0">
                <a:latin typeface="Times New Roman"/>
                <a:cs typeface="Times New Roman"/>
              </a:rPr>
              <a:t>, </a:t>
            </a:r>
            <a:r>
              <a:rPr lang="en-US" sz="1800" dirty="0">
                <a:latin typeface="Times New Roman"/>
                <a:cs typeface="Times New Roman"/>
              </a:rPr>
              <a:t>power </a:t>
            </a:r>
            <a:r>
              <a:rPr lang="en-US" sz="1800" spc="-5" dirty="0">
                <a:latin typeface="Times New Roman"/>
                <a:cs typeface="Times New Roman"/>
              </a:rPr>
              <a:t>flow displays, help and instructional displays,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tabular displays, single </a:t>
            </a:r>
            <a:r>
              <a:rPr lang="en-US" sz="1800" dirty="0">
                <a:latin typeface="Times New Roman"/>
                <a:cs typeface="Times New Roman"/>
              </a:rPr>
              <a:t>line</a:t>
            </a:r>
            <a:r>
              <a:rPr lang="en-US" sz="1800" spc="-5" dirty="0">
                <a:latin typeface="Times New Roman"/>
                <a:cs typeface="Times New Roman"/>
              </a:rPr>
              <a:t> diagram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displays, etc.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44628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FD65-E252-4DAA-8491-0430F7FE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45CF-635F-4373-A380-AF10A55B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408"/>
            <a:ext cx="10515600" cy="5290555"/>
          </a:xfrm>
        </p:spPr>
        <p:txBody>
          <a:bodyPr>
            <a:normAutofit/>
          </a:bodyPr>
          <a:lstStyle/>
          <a:p>
            <a:pPr marL="12700" marR="5080" algn="just">
              <a:lnSpc>
                <a:spcPct val="110400"/>
              </a:lnSpc>
              <a:spcBef>
                <a:spcPts val="95"/>
              </a:spcBef>
            </a:pPr>
            <a:r>
              <a:rPr lang="en-US" sz="1800" spc="5" dirty="0">
                <a:latin typeface="Times New Roman"/>
                <a:cs typeface="Times New Roman"/>
              </a:rPr>
              <a:t>By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controlling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magnitude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voltage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reactive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power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exchange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between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transmission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</a:t>
            </a:r>
            <a:r>
              <a:rPr lang="en-US" sz="1800" dirty="0">
                <a:latin typeface="Times New Roman"/>
                <a:cs typeface="Times New Roman"/>
              </a:rPr>
              <a:t> 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hence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amount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shunt </a:t>
            </a:r>
            <a:r>
              <a:rPr lang="en-US" sz="1800" dirty="0">
                <a:latin typeface="Times New Roman"/>
                <a:cs typeface="Times New Roman"/>
              </a:rPr>
              <a:t> compensation</a:t>
            </a:r>
            <a:r>
              <a:rPr lang="en-US" sz="1800" spc="-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can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controlled.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-5" dirty="0">
                <a:latin typeface="Times New Roman"/>
                <a:cs typeface="Times New Roman"/>
              </a:rPr>
              <a:t> following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mode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operation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STATCOM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given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as: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222885" marR="3498215">
              <a:lnSpc>
                <a:spcPts val="1380"/>
              </a:lnSpc>
            </a:pPr>
            <a:r>
              <a:rPr lang="en-US" sz="1800" dirty="0">
                <a:latin typeface="Times New Roman"/>
                <a:cs typeface="Times New Roman"/>
              </a:rPr>
              <a:t>1.Over </a:t>
            </a:r>
            <a:r>
              <a:rPr lang="en-US" sz="1800" spc="-5" dirty="0">
                <a:latin typeface="Times New Roman"/>
                <a:cs typeface="Times New Roman"/>
              </a:rPr>
              <a:t>excited </a:t>
            </a:r>
            <a:r>
              <a:rPr lang="en-US" sz="1800" dirty="0">
                <a:latin typeface="Times New Roman"/>
                <a:cs typeface="Times New Roman"/>
              </a:rPr>
              <a:t>mode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operation </a:t>
            </a:r>
            <a:r>
              <a:rPr lang="en-US" sz="1800" dirty="0">
                <a:latin typeface="Times New Roman"/>
                <a:cs typeface="Times New Roman"/>
              </a:rPr>
              <a:t> 2.Under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excited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mode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of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operation</a:t>
            </a:r>
            <a:endParaRPr lang="en-US" sz="1800" dirty="0">
              <a:latin typeface="Times New Roman"/>
              <a:cs typeface="Times New Roman"/>
            </a:endParaRPr>
          </a:p>
          <a:p>
            <a:pPr marL="222885">
              <a:lnSpc>
                <a:spcPts val="1320"/>
              </a:lnSpc>
            </a:pPr>
            <a:r>
              <a:rPr lang="en-US" sz="1800" dirty="0">
                <a:latin typeface="Times New Roman"/>
                <a:cs typeface="Times New Roman"/>
              </a:rPr>
              <a:t>3.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Normal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(floating)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mode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operation</a:t>
            </a:r>
          </a:p>
          <a:p>
            <a:pPr>
              <a:lnSpc>
                <a:spcPts val="1415"/>
              </a:lnSpc>
              <a:tabLst>
                <a:tab pos="266700" algn="l"/>
                <a:tab pos="1479550" algn="l"/>
                <a:tab pos="3466465" algn="l"/>
                <a:tab pos="3885565" algn="l"/>
                <a:tab pos="4585335" algn="l"/>
                <a:tab pos="4876800" algn="l"/>
              </a:tabLst>
            </a:pPr>
            <a:r>
              <a:rPr lang="en-US" sz="1800" spc="-10" dirty="0">
                <a:latin typeface="Times New Roman"/>
                <a:cs typeface="Times New Roman"/>
              </a:rPr>
              <a:t>In	</a:t>
            </a:r>
            <a:r>
              <a:rPr lang="en-US" sz="1800" dirty="0">
                <a:latin typeface="Times New Roman"/>
                <a:cs typeface="Times New Roman"/>
              </a:rPr>
              <a:t>STATCOM,  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	resonance  </a:t>
            </a:r>
            <a:r>
              <a:rPr lang="en-US" sz="1800" spc="10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phenomenon  </a:t>
            </a:r>
            <a:r>
              <a:rPr lang="en-US" sz="1800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has	</a:t>
            </a:r>
            <a:r>
              <a:rPr lang="en-US" sz="1800" dirty="0">
                <a:latin typeface="Times New Roman"/>
                <a:cs typeface="Times New Roman"/>
              </a:rPr>
              <a:t>been	</a:t>
            </a:r>
            <a:r>
              <a:rPr lang="en-US" sz="1800" spc="-5" dirty="0">
                <a:latin typeface="Times New Roman"/>
                <a:cs typeface="Times New Roman"/>
              </a:rPr>
              <a:t>removed.	</a:t>
            </a:r>
            <a:r>
              <a:rPr lang="en-US" sz="1800" dirty="0">
                <a:latin typeface="Times New Roman"/>
                <a:cs typeface="Times New Roman"/>
              </a:rPr>
              <a:t>So	STATCOM 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 having</a:t>
            </a:r>
            <a:r>
              <a:rPr lang="en-US" sz="1800" spc="3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more</a:t>
            </a:r>
            <a:r>
              <a:rPr lang="en-US" sz="1800" spc="3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superior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performance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compared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 SVC.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900" b="1" spc="-5" dirty="0">
                <a:latin typeface="Times New Roman"/>
                <a:cs typeface="Times New Roman"/>
              </a:rPr>
              <a:t>Unified</a:t>
            </a:r>
            <a:r>
              <a:rPr lang="en-US" sz="1900" b="1" spc="-35" dirty="0">
                <a:latin typeface="Times New Roman"/>
                <a:cs typeface="Times New Roman"/>
              </a:rPr>
              <a:t> </a:t>
            </a:r>
            <a:r>
              <a:rPr lang="en-US" sz="1900" b="1" dirty="0">
                <a:latin typeface="Times New Roman"/>
                <a:cs typeface="Times New Roman"/>
              </a:rPr>
              <a:t>Power</a:t>
            </a:r>
            <a:r>
              <a:rPr lang="en-US" sz="1900" b="1" spc="-20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Flow</a:t>
            </a:r>
            <a:r>
              <a:rPr lang="en-US" sz="1900" b="1" spc="5" dirty="0">
                <a:latin typeface="Times New Roman"/>
                <a:cs typeface="Times New Roman"/>
              </a:rPr>
              <a:t> </a:t>
            </a:r>
            <a:r>
              <a:rPr lang="en-US" sz="1900" b="1" spc="-5" dirty="0">
                <a:latin typeface="Times New Roman"/>
                <a:cs typeface="Times New Roman"/>
              </a:rPr>
              <a:t>Controller(UPFC)-</a:t>
            </a:r>
            <a:endParaRPr lang="en-US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850"/>
              </a:spcBef>
            </a:pPr>
            <a:r>
              <a:rPr lang="en-US" sz="1900" dirty="0">
                <a:latin typeface="Times New Roman"/>
                <a:cs typeface="Times New Roman"/>
              </a:rPr>
              <a:t>The </a:t>
            </a:r>
            <a:r>
              <a:rPr lang="en-US" sz="1900" spc="-5" dirty="0">
                <a:latin typeface="Times New Roman"/>
                <a:cs typeface="Times New Roman"/>
              </a:rPr>
              <a:t>UPFC, </a:t>
            </a:r>
            <a:r>
              <a:rPr lang="en-US" sz="1900" spc="10" dirty="0">
                <a:latin typeface="Times New Roman"/>
                <a:cs typeface="Times New Roman"/>
              </a:rPr>
              <a:t>by </a:t>
            </a:r>
            <a:r>
              <a:rPr lang="en-US" sz="1900" dirty="0">
                <a:latin typeface="Times New Roman"/>
                <a:cs typeface="Times New Roman"/>
              </a:rPr>
              <a:t>means </a:t>
            </a:r>
            <a:r>
              <a:rPr lang="en-US" sz="1900" spc="5" dirty="0">
                <a:latin typeface="Times New Roman"/>
                <a:cs typeface="Times New Roman"/>
              </a:rPr>
              <a:t>of </a:t>
            </a:r>
            <a:r>
              <a:rPr lang="en-US" sz="1900" dirty="0">
                <a:latin typeface="Times New Roman"/>
                <a:cs typeface="Times New Roman"/>
              </a:rPr>
              <a:t>angularly unconstrained </a:t>
            </a:r>
            <a:r>
              <a:rPr lang="en-US" sz="1900" spc="-5" dirty="0">
                <a:latin typeface="Times New Roman"/>
                <a:cs typeface="Times New Roman"/>
              </a:rPr>
              <a:t>series </a:t>
            </a:r>
            <a:r>
              <a:rPr lang="en-US" sz="1900" dirty="0">
                <a:latin typeface="Times New Roman"/>
                <a:cs typeface="Times New Roman"/>
              </a:rPr>
              <a:t>voltage injection, is </a:t>
            </a:r>
            <a:r>
              <a:rPr lang="en-US" sz="1900" spc="-5" dirty="0">
                <a:latin typeface="Times New Roman"/>
                <a:cs typeface="Times New Roman"/>
              </a:rPr>
              <a:t>able </a:t>
            </a:r>
            <a:r>
              <a:rPr lang="en-US" sz="1900" dirty="0">
                <a:latin typeface="Times New Roman"/>
                <a:cs typeface="Times New Roman"/>
              </a:rPr>
              <a:t>to </a:t>
            </a:r>
            <a:r>
              <a:rPr lang="en-US" sz="1900" spc="-5" dirty="0">
                <a:latin typeface="Times New Roman"/>
                <a:cs typeface="Times New Roman"/>
              </a:rPr>
              <a:t>control, </a:t>
            </a:r>
            <a:r>
              <a:rPr lang="en-US" sz="1900" dirty="0">
                <a:latin typeface="Times New Roman"/>
                <a:cs typeface="Times New Roman"/>
              </a:rPr>
              <a:t> concurrently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or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selectively,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transmission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line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voltage,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impedance,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and</a:t>
            </a:r>
            <a:r>
              <a:rPr lang="en-US" sz="1900" dirty="0">
                <a:latin typeface="Times New Roman"/>
                <a:cs typeface="Times New Roman"/>
              </a:rPr>
              <a:t> angle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or,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alternatively,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real</a:t>
            </a:r>
            <a:r>
              <a:rPr lang="en-US" sz="1900" dirty="0">
                <a:latin typeface="Times New Roman"/>
                <a:cs typeface="Times New Roman"/>
              </a:rPr>
              <a:t> and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reactive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power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flow</a:t>
            </a:r>
            <a:r>
              <a:rPr lang="en-US" sz="1900" dirty="0">
                <a:latin typeface="Times New Roman"/>
                <a:cs typeface="Times New Roman"/>
              </a:rPr>
              <a:t> in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line.</a:t>
            </a:r>
            <a:r>
              <a:rPr lang="en-US" sz="1900" dirty="0">
                <a:latin typeface="Times New Roman"/>
                <a:cs typeface="Times New Roman"/>
              </a:rPr>
              <a:t> The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UPFC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may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also</a:t>
            </a:r>
            <a:r>
              <a:rPr lang="en-US" sz="1900" dirty="0">
                <a:latin typeface="Times New Roman"/>
                <a:cs typeface="Times New Roman"/>
              </a:rPr>
              <a:t> provide </a:t>
            </a:r>
            <a:r>
              <a:rPr lang="en-US" sz="1900" spc="5" dirty="0">
                <a:latin typeface="Times New Roman"/>
                <a:cs typeface="Times New Roman"/>
              </a:rPr>
              <a:t> </a:t>
            </a:r>
            <a:r>
              <a:rPr lang="en-US" sz="1900" spc="-10" dirty="0">
                <a:latin typeface="Times New Roman"/>
                <a:cs typeface="Times New Roman"/>
              </a:rPr>
              <a:t>i</a:t>
            </a:r>
            <a:r>
              <a:rPr lang="en-US" sz="1900" dirty="0">
                <a:latin typeface="Times New Roman"/>
                <a:cs typeface="Times New Roman"/>
              </a:rPr>
              <a:t>nd</a:t>
            </a:r>
            <a:r>
              <a:rPr lang="en-US" sz="1900" spc="-5" dirty="0">
                <a:latin typeface="Times New Roman"/>
                <a:cs typeface="Times New Roman"/>
              </a:rPr>
              <a:t>e</a:t>
            </a:r>
            <a:r>
              <a:rPr lang="en-US" sz="1900" spc="10" dirty="0">
                <a:latin typeface="Times New Roman"/>
                <a:cs typeface="Times New Roman"/>
              </a:rPr>
              <a:t>p</a:t>
            </a:r>
            <a:r>
              <a:rPr lang="en-US" sz="1900" spc="-20" dirty="0">
                <a:latin typeface="Times New Roman"/>
                <a:cs typeface="Times New Roman"/>
              </a:rPr>
              <a:t>e</a:t>
            </a:r>
            <a:r>
              <a:rPr lang="en-US" sz="1900" spc="10" dirty="0">
                <a:latin typeface="Times New Roman"/>
                <a:cs typeface="Times New Roman"/>
              </a:rPr>
              <a:t>n</a:t>
            </a:r>
            <a:r>
              <a:rPr lang="en-US" sz="1900" dirty="0">
                <a:latin typeface="Times New Roman"/>
                <a:cs typeface="Times New Roman"/>
              </a:rPr>
              <a:t>d</a:t>
            </a:r>
            <a:r>
              <a:rPr lang="en-US" sz="1900" spc="-5" dirty="0">
                <a:latin typeface="Times New Roman"/>
                <a:cs typeface="Times New Roman"/>
              </a:rPr>
              <a:t>e</a:t>
            </a:r>
            <a:r>
              <a:rPr lang="en-US" sz="1900" dirty="0">
                <a:latin typeface="Times New Roman"/>
                <a:cs typeface="Times New Roman"/>
              </a:rPr>
              <a:t>nt</a:t>
            </a:r>
            <a:r>
              <a:rPr lang="en-US" sz="1900" spc="25" dirty="0">
                <a:latin typeface="Times New Roman"/>
                <a:cs typeface="Times New Roman"/>
              </a:rPr>
              <a:t>l</a:t>
            </a:r>
            <a:r>
              <a:rPr lang="en-US" sz="1900" dirty="0">
                <a:latin typeface="Times New Roman"/>
                <a:cs typeface="Times New Roman"/>
              </a:rPr>
              <a:t>y</a:t>
            </a:r>
            <a:r>
              <a:rPr lang="en-US" sz="1900" spc="-8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</a:t>
            </a:r>
            <a:r>
              <a:rPr lang="en-US" sz="1900" spc="10" dirty="0">
                <a:latin typeface="Times New Roman"/>
                <a:cs typeface="Times New Roman"/>
              </a:rPr>
              <a:t>o</a:t>
            </a:r>
            <a:r>
              <a:rPr lang="en-US" sz="1900" dirty="0">
                <a:latin typeface="Times New Roman"/>
                <a:cs typeface="Times New Roman"/>
              </a:rPr>
              <a:t>nt</a:t>
            </a:r>
            <a:r>
              <a:rPr lang="en-US" sz="1900" spc="-5" dirty="0">
                <a:latin typeface="Times New Roman"/>
                <a:cs typeface="Times New Roman"/>
              </a:rPr>
              <a:t>r</a:t>
            </a:r>
            <a:r>
              <a:rPr lang="en-US" sz="1900" dirty="0">
                <a:latin typeface="Times New Roman"/>
                <a:cs typeface="Times New Roman"/>
              </a:rPr>
              <a:t>oll</a:t>
            </a:r>
            <a:r>
              <a:rPr lang="en-US" sz="1900" spc="5" dirty="0">
                <a:latin typeface="Times New Roman"/>
                <a:cs typeface="Times New Roman"/>
              </a:rPr>
              <a:t>a</a:t>
            </a:r>
            <a:r>
              <a:rPr lang="en-US" sz="1900" dirty="0">
                <a:latin typeface="Times New Roman"/>
                <a:cs typeface="Times New Roman"/>
              </a:rPr>
              <a:t>ble</a:t>
            </a:r>
            <a:r>
              <a:rPr lang="en-US" sz="1900" spc="-55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shun</a:t>
            </a:r>
            <a:r>
              <a:rPr lang="en-US" sz="1900" dirty="0">
                <a:latin typeface="Times New Roman"/>
                <a:cs typeface="Times New Roman"/>
              </a:rPr>
              <a:t>t</a:t>
            </a:r>
            <a:r>
              <a:rPr lang="en-US" sz="1900" spc="-25" dirty="0">
                <a:latin typeface="Times New Roman"/>
                <a:cs typeface="Times New Roman"/>
              </a:rPr>
              <a:t> </a:t>
            </a:r>
            <a:r>
              <a:rPr lang="en-US" sz="1900" spc="5" dirty="0">
                <a:latin typeface="Times New Roman"/>
                <a:cs typeface="Times New Roman"/>
              </a:rPr>
              <a:t>re</a:t>
            </a:r>
            <a:r>
              <a:rPr lang="en-US" sz="1900" spc="-5" dirty="0">
                <a:latin typeface="Times New Roman"/>
                <a:cs typeface="Times New Roman"/>
              </a:rPr>
              <a:t>ac</a:t>
            </a:r>
            <a:r>
              <a:rPr lang="en-US" sz="1900" dirty="0">
                <a:latin typeface="Times New Roman"/>
                <a:cs typeface="Times New Roman"/>
              </a:rPr>
              <a:t>tive</a:t>
            </a:r>
            <a:r>
              <a:rPr lang="en-US" sz="1900" spc="-30" dirty="0">
                <a:latin typeface="Times New Roman"/>
                <a:cs typeface="Times New Roman"/>
              </a:rPr>
              <a:t> </a:t>
            </a:r>
            <a:r>
              <a:rPr lang="en-US" sz="1900" spc="-5" dirty="0">
                <a:latin typeface="Times New Roman"/>
                <a:cs typeface="Times New Roman"/>
              </a:rPr>
              <a:t>c</a:t>
            </a:r>
            <a:r>
              <a:rPr lang="en-US" sz="1900" dirty="0">
                <a:latin typeface="Times New Roman"/>
                <a:cs typeface="Times New Roman"/>
              </a:rPr>
              <a:t>omp</a:t>
            </a:r>
            <a:r>
              <a:rPr lang="en-US" sz="1900" spc="5" dirty="0">
                <a:latin typeface="Times New Roman"/>
                <a:cs typeface="Times New Roman"/>
              </a:rPr>
              <a:t>e</a:t>
            </a:r>
            <a:r>
              <a:rPr lang="en-US" sz="1900" dirty="0">
                <a:latin typeface="Times New Roman"/>
                <a:cs typeface="Times New Roman"/>
              </a:rPr>
              <a:t>ns</a:t>
            </a:r>
            <a:r>
              <a:rPr lang="en-US" sz="1900" spc="-5" dirty="0">
                <a:latin typeface="Times New Roman"/>
                <a:cs typeface="Times New Roman"/>
              </a:rPr>
              <a:t>a</a:t>
            </a:r>
            <a:r>
              <a:rPr lang="en-US" sz="1900" dirty="0">
                <a:latin typeface="Times New Roman"/>
                <a:cs typeface="Times New Roman"/>
              </a:rPr>
              <a:t>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3211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A875-D91E-4D98-97BB-C78EB3E3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68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FCB6353-FAB8-42EB-972C-C05D93E9FD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9809" y="246275"/>
            <a:ext cx="4752381" cy="27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294F0-7CCB-4C86-BFFB-D5FF99DCD97A}"/>
              </a:ext>
            </a:extLst>
          </p:cNvPr>
          <p:cNvSpPr txBox="1"/>
          <p:nvPr/>
        </p:nvSpPr>
        <p:spPr>
          <a:xfrm>
            <a:off x="539620" y="2989132"/>
            <a:ext cx="109743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The UPFC is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the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most </a:t>
            </a:r>
            <a:r>
              <a:rPr lang="en-US" sz="1600" dirty="0">
                <a:latin typeface="Times New Roman"/>
                <a:cs typeface="Times New Roman"/>
              </a:rPr>
              <a:t>versatile </a:t>
            </a:r>
            <a:r>
              <a:rPr lang="en-US" sz="1600" spc="-5" dirty="0">
                <a:latin typeface="Times New Roman"/>
                <a:cs typeface="Times New Roman"/>
              </a:rPr>
              <a:t>and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powerful </a:t>
            </a:r>
            <a:r>
              <a:rPr lang="en-US" sz="1600" dirty="0">
                <a:latin typeface="Times New Roman"/>
                <a:cs typeface="Times New Roman"/>
              </a:rPr>
              <a:t>FACTS </a:t>
            </a:r>
            <a:r>
              <a:rPr lang="en-US" sz="1600" spc="-5" dirty="0">
                <a:latin typeface="Times New Roman"/>
                <a:cs typeface="Times New Roman"/>
              </a:rPr>
              <a:t>device.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UPFC is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also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known </a:t>
            </a:r>
            <a:r>
              <a:rPr lang="en-US" sz="1600" dirty="0">
                <a:latin typeface="Times New Roman"/>
                <a:cs typeface="Times New Roman"/>
              </a:rPr>
              <a:t>as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most</a:t>
            </a:r>
            <a:r>
              <a:rPr lang="en-US" sz="1600" spc="-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comprehensive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multivariable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flexible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ac</a:t>
            </a:r>
            <a:r>
              <a:rPr lang="en-US" sz="1600" dirty="0">
                <a:latin typeface="Times New Roman"/>
                <a:cs typeface="Times New Roman"/>
              </a:rPr>
              <a:t> transmission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system</a:t>
            </a:r>
            <a:r>
              <a:rPr lang="en-US" sz="1600" dirty="0">
                <a:latin typeface="Times New Roman"/>
                <a:cs typeface="Times New Roman"/>
              </a:rPr>
              <a:t> (FACTS)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controller. </a:t>
            </a:r>
            <a:r>
              <a:rPr lang="en-US" sz="1600" dirty="0">
                <a:latin typeface="Times New Roman"/>
                <a:cs typeface="Times New Roman"/>
              </a:rPr>
              <a:t> Simultaneous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control</a:t>
            </a:r>
            <a:r>
              <a:rPr lang="en-US" sz="1600" spc="5" dirty="0">
                <a:latin typeface="Times New Roman"/>
                <a:cs typeface="Times New Roman"/>
              </a:rPr>
              <a:t> of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multiple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power</a:t>
            </a:r>
            <a:r>
              <a:rPr lang="en-US" sz="1600" dirty="0">
                <a:latin typeface="Times New Roman"/>
                <a:cs typeface="Times New Roman"/>
              </a:rPr>
              <a:t> system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variables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with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Times New Roman"/>
                <a:cs typeface="Times New Roman"/>
              </a:rPr>
              <a:t>UPFC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poses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enormous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difficulties.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In</a:t>
            </a:r>
            <a:r>
              <a:rPr lang="en-US" sz="1600" spc="28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addition,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complexity </a:t>
            </a:r>
            <a:r>
              <a:rPr lang="en-US" sz="1600" spc="5" dirty="0">
                <a:latin typeface="Times New Roman"/>
                <a:cs typeface="Times New Roman"/>
              </a:rPr>
              <a:t>of 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UPFC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control increases </a:t>
            </a:r>
            <a:r>
              <a:rPr lang="en-US" sz="1600" dirty="0">
                <a:latin typeface="Times New Roman"/>
                <a:cs typeface="Times New Roman"/>
              </a:rPr>
              <a:t>due to the </a:t>
            </a:r>
            <a:r>
              <a:rPr lang="en-US" sz="1600" spc="-10" dirty="0">
                <a:latin typeface="Times New Roman"/>
                <a:cs typeface="Times New Roman"/>
              </a:rPr>
              <a:t>fact </a:t>
            </a:r>
            <a:r>
              <a:rPr lang="en-US" sz="1600" dirty="0">
                <a:latin typeface="Times New Roman"/>
                <a:cs typeface="Times New Roman"/>
              </a:rPr>
              <a:t>that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controlled and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variables </a:t>
            </a:r>
            <a:r>
              <a:rPr lang="en-US" sz="1600" dirty="0">
                <a:latin typeface="Times New Roman"/>
                <a:cs typeface="Times New Roman"/>
              </a:rPr>
              <a:t>interact </a:t>
            </a:r>
            <a:r>
              <a:rPr lang="en-US" sz="1600" spc="-5" dirty="0">
                <a:latin typeface="Times New Roman"/>
                <a:cs typeface="Times New Roman"/>
              </a:rPr>
              <a:t>with each other.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Unified Power </a:t>
            </a:r>
            <a:r>
              <a:rPr lang="en-US" sz="1600" dirty="0">
                <a:latin typeface="Times New Roman"/>
                <a:cs typeface="Times New Roman"/>
              </a:rPr>
              <a:t>Flow </a:t>
            </a:r>
            <a:r>
              <a:rPr lang="en-US" sz="1600" spc="-5" dirty="0">
                <a:latin typeface="Times New Roman"/>
                <a:cs typeface="Times New Roman"/>
              </a:rPr>
              <a:t>Controller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(UPFC) </a:t>
            </a:r>
            <a:r>
              <a:rPr lang="en-US" sz="1600" dirty="0">
                <a:latin typeface="Times New Roman"/>
                <a:cs typeface="Times New Roman"/>
              </a:rPr>
              <a:t>is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used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control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power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flow </a:t>
            </a:r>
            <a:r>
              <a:rPr lang="en-US" sz="1600" dirty="0">
                <a:latin typeface="Times New Roman"/>
                <a:cs typeface="Times New Roman"/>
              </a:rPr>
              <a:t>in the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transmission systems </a:t>
            </a:r>
            <a:r>
              <a:rPr lang="en-US" sz="1600" spc="15" dirty="0">
                <a:latin typeface="Times New Roman"/>
                <a:cs typeface="Times New Roman"/>
              </a:rPr>
              <a:t>by </a:t>
            </a:r>
            <a:r>
              <a:rPr lang="en-US" sz="1600" spc="-5" dirty="0">
                <a:latin typeface="Times New Roman"/>
                <a:cs typeface="Times New Roman"/>
              </a:rPr>
              <a:t>controlling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impedance, voltage </a:t>
            </a:r>
            <a:r>
              <a:rPr lang="en-US" sz="1600" dirty="0">
                <a:latin typeface="Times New Roman"/>
                <a:cs typeface="Times New Roman"/>
              </a:rPr>
              <a:t>magnitude </a:t>
            </a:r>
            <a:r>
              <a:rPr lang="en-US" sz="1600" spc="-5" dirty="0">
                <a:latin typeface="Times New Roman"/>
                <a:cs typeface="Times New Roman"/>
              </a:rPr>
              <a:t>and phase angle. </a:t>
            </a:r>
            <a:r>
              <a:rPr lang="en-US" sz="1600" dirty="0">
                <a:latin typeface="Times New Roman"/>
                <a:cs typeface="Times New Roman"/>
              </a:rPr>
              <a:t>This </a:t>
            </a:r>
            <a:r>
              <a:rPr lang="en-US" sz="1600" spc="-5" dirty="0">
                <a:latin typeface="Times New Roman"/>
                <a:cs typeface="Times New Roman"/>
              </a:rPr>
              <a:t>controller offers advantages </a:t>
            </a:r>
            <a:r>
              <a:rPr lang="en-US" sz="1600" spc="5" dirty="0">
                <a:latin typeface="Times New Roman"/>
                <a:cs typeface="Times New Roman"/>
              </a:rPr>
              <a:t>in </a:t>
            </a:r>
            <a:r>
              <a:rPr lang="en-US" sz="1600" spc="-5" dirty="0">
                <a:latin typeface="Times New Roman"/>
                <a:cs typeface="Times New Roman"/>
              </a:rPr>
              <a:t>terms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static </a:t>
            </a:r>
            <a:r>
              <a:rPr lang="en-US" sz="1600" spc="-5" dirty="0">
                <a:latin typeface="Times New Roman"/>
                <a:cs typeface="Times New Roman"/>
              </a:rPr>
              <a:t>and </a:t>
            </a:r>
            <a:r>
              <a:rPr lang="en-US" sz="1600" dirty="0">
                <a:latin typeface="Times New Roman"/>
                <a:cs typeface="Times New Roman"/>
              </a:rPr>
              <a:t>dynamic operation of the </a:t>
            </a:r>
            <a:r>
              <a:rPr lang="en-US" sz="1600" spc="-5" dirty="0">
                <a:latin typeface="Times New Roman"/>
                <a:cs typeface="Times New Roman"/>
              </a:rPr>
              <a:t>power </a:t>
            </a:r>
            <a:r>
              <a:rPr lang="en-US" sz="1600" dirty="0">
                <a:latin typeface="Times New Roman"/>
                <a:cs typeface="Times New Roman"/>
              </a:rPr>
              <a:t>system. The </a:t>
            </a:r>
            <a:r>
              <a:rPr lang="en-US" sz="1600" spc="-5" dirty="0">
                <a:latin typeface="Times New Roman"/>
                <a:cs typeface="Times New Roman"/>
              </a:rPr>
              <a:t>basic structure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Times New Roman"/>
                <a:cs typeface="Times New Roman"/>
              </a:rPr>
              <a:t>of 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UPFC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consists </a:t>
            </a:r>
            <a:r>
              <a:rPr lang="en-US" sz="1600" dirty="0">
                <a:latin typeface="Times New Roman"/>
                <a:cs typeface="Times New Roman"/>
              </a:rPr>
              <a:t> of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two</a:t>
            </a:r>
            <a:r>
              <a:rPr lang="en-US" sz="1600" spc="-5" dirty="0">
                <a:latin typeface="Times New Roman"/>
                <a:cs typeface="Times New Roman"/>
              </a:rPr>
              <a:t> voltage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source</a:t>
            </a:r>
            <a:r>
              <a:rPr lang="en-US" sz="1600" dirty="0">
                <a:latin typeface="Times New Roman"/>
                <a:cs typeface="Times New Roman"/>
              </a:rPr>
              <a:t> inverter </a:t>
            </a:r>
            <a:r>
              <a:rPr lang="en-US" sz="1600" spc="-5" dirty="0">
                <a:latin typeface="Times New Roman"/>
                <a:cs typeface="Times New Roman"/>
              </a:rPr>
              <a:t>(VSI);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Times New Roman"/>
                <a:cs typeface="Times New Roman"/>
              </a:rPr>
              <a:t>where one </a:t>
            </a:r>
            <a:r>
              <a:rPr lang="en-US" sz="1600" dirty="0">
                <a:latin typeface="Times New Roman"/>
                <a:cs typeface="Times New Roman"/>
              </a:rPr>
              <a:t>converter is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connected </a:t>
            </a:r>
            <a:r>
              <a:rPr lang="en-US" sz="1600" spc="5" dirty="0">
                <a:latin typeface="Times New Roman"/>
                <a:cs typeface="Times New Roman"/>
              </a:rPr>
              <a:t>in </a:t>
            </a:r>
            <a:r>
              <a:rPr lang="en-US" sz="1600" spc="-5" dirty="0">
                <a:latin typeface="Times New Roman"/>
                <a:cs typeface="Times New Roman"/>
              </a:rPr>
              <a:t>parallel </a:t>
            </a:r>
            <a:r>
              <a:rPr lang="en-US" sz="1600" dirty="0">
                <a:latin typeface="Times New Roman"/>
                <a:cs typeface="Times New Roman"/>
              </a:rPr>
              <a:t>to the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transmission </a:t>
            </a:r>
            <a:r>
              <a:rPr lang="en-US" sz="1600" spc="-5" dirty="0">
                <a:latin typeface="Times New Roman"/>
                <a:cs typeface="Times New Roman"/>
              </a:rPr>
              <a:t>line while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other </a:t>
            </a:r>
            <a:r>
              <a:rPr lang="en-US" sz="1600" dirty="0">
                <a:latin typeface="Times New Roman"/>
                <a:cs typeface="Times New Roman"/>
              </a:rPr>
              <a:t>is in </a:t>
            </a:r>
            <a:r>
              <a:rPr lang="en-US" sz="1600" spc="-5" dirty="0">
                <a:latin typeface="Times New Roman"/>
                <a:cs typeface="Times New Roman"/>
              </a:rPr>
              <a:t>series with </a:t>
            </a:r>
            <a:r>
              <a:rPr lang="en-US" sz="1600" dirty="0">
                <a:latin typeface="Times New Roman"/>
                <a:cs typeface="Times New Roman"/>
              </a:rPr>
              <a:t>the transmission </a:t>
            </a:r>
            <a:r>
              <a:rPr lang="en-US" sz="1600" spc="-5" dirty="0">
                <a:latin typeface="Times New Roman"/>
                <a:cs typeface="Times New Roman"/>
              </a:rPr>
              <a:t>line. </a:t>
            </a:r>
            <a:r>
              <a:rPr lang="en-US" sz="1600" dirty="0">
                <a:latin typeface="Times New Roman"/>
                <a:cs typeface="Times New Roman"/>
              </a:rPr>
              <a:t>The UPFC </a:t>
            </a:r>
            <a:r>
              <a:rPr lang="en-US" sz="1600" spc="-5" dirty="0">
                <a:latin typeface="Times New Roman"/>
                <a:cs typeface="Times New Roman"/>
              </a:rPr>
              <a:t>consists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two voltage source converters; series and </a:t>
            </a:r>
            <a:r>
              <a:rPr lang="en-US" sz="1600" dirty="0">
                <a:latin typeface="Times New Roman"/>
                <a:cs typeface="Times New Roman"/>
              </a:rPr>
              <a:t>shunt </a:t>
            </a:r>
            <a:r>
              <a:rPr lang="en-US" sz="1600" spc="-5" dirty="0">
                <a:latin typeface="Times New Roman"/>
                <a:cs typeface="Times New Roman"/>
              </a:rPr>
              <a:t>converter, which </a:t>
            </a:r>
            <a:r>
              <a:rPr lang="en-US" sz="1600" dirty="0">
                <a:latin typeface="Times New Roman"/>
                <a:cs typeface="Times New Roman"/>
              </a:rPr>
              <a:t>are </a:t>
            </a:r>
            <a:r>
              <a:rPr lang="en-US" sz="1600" spc="-5" dirty="0">
                <a:latin typeface="Times New Roman"/>
                <a:cs typeface="Times New Roman"/>
              </a:rPr>
              <a:t>connected </a:t>
            </a:r>
            <a:r>
              <a:rPr lang="en-US" sz="1600" dirty="0">
                <a:latin typeface="Times New Roman"/>
                <a:cs typeface="Times New Roman"/>
              </a:rPr>
              <a:t>to </a:t>
            </a:r>
            <a:r>
              <a:rPr lang="en-US" sz="1600" spc="-5" dirty="0">
                <a:latin typeface="Times New Roman"/>
                <a:cs typeface="Times New Roman"/>
              </a:rPr>
              <a:t>each other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with </a:t>
            </a:r>
            <a:r>
              <a:rPr lang="en-US" sz="1600" dirty="0">
                <a:latin typeface="Times New Roman"/>
                <a:cs typeface="Times New Roman"/>
              </a:rPr>
              <a:t>a common dc link. </a:t>
            </a:r>
            <a:r>
              <a:rPr lang="en-US" sz="1600" spc="-5" dirty="0">
                <a:latin typeface="Times New Roman"/>
                <a:cs typeface="Times New Roman"/>
              </a:rPr>
              <a:t>Series </a:t>
            </a:r>
            <a:r>
              <a:rPr lang="en-US" sz="1600" dirty="0">
                <a:latin typeface="Times New Roman"/>
                <a:cs typeface="Times New Roman"/>
              </a:rPr>
              <a:t>converter or </a:t>
            </a:r>
            <a:r>
              <a:rPr lang="en-US" sz="1600" spc="-5" dirty="0">
                <a:latin typeface="Times New Roman"/>
                <a:cs typeface="Times New Roman"/>
              </a:rPr>
              <a:t>Static Synchronous Series Compensator (SSSC) </a:t>
            </a:r>
            <a:r>
              <a:rPr lang="en-US" sz="1600" dirty="0">
                <a:latin typeface="Times New Roman"/>
                <a:cs typeface="Times New Roman"/>
              </a:rPr>
              <a:t>is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used </a:t>
            </a:r>
            <a:r>
              <a:rPr lang="en-US" sz="1600" dirty="0">
                <a:latin typeface="Times New Roman"/>
                <a:cs typeface="Times New Roman"/>
              </a:rPr>
              <a:t>to </a:t>
            </a:r>
            <a:r>
              <a:rPr lang="en-US" sz="1600" spc="-5" dirty="0">
                <a:latin typeface="Times New Roman"/>
                <a:cs typeface="Times New Roman"/>
              </a:rPr>
              <a:t>add controlled voltage </a:t>
            </a:r>
            <a:r>
              <a:rPr lang="en-US" sz="1600" dirty="0">
                <a:latin typeface="Times New Roman"/>
                <a:cs typeface="Times New Roman"/>
              </a:rPr>
              <a:t>magnitude </a:t>
            </a:r>
            <a:r>
              <a:rPr lang="en-US" sz="1600" spc="-5" dirty="0">
                <a:latin typeface="Times New Roman"/>
                <a:cs typeface="Times New Roman"/>
              </a:rPr>
              <a:t>and phase </a:t>
            </a:r>
            <a:r>
              <a:rPr lang="en-US" sz="1600" dirty="0">
                <a:latin typeface="Times New Roman"/>
                <a:cs typeface="Times New Roman"/>
              </a:rPr>
              <a:t>angle </a:t>
            </a:r>
            <a:r>
              <a:rPr lang="en-US" sz="1600" spc="5" dirty="0">
                <a:latin typeface="Times New Roman"/>
                <a:cs typeface="Times New Roman"/>
              </a:rPr>
              <a:t>in </a:t>
            </a:r>
            <a:r>
              <a:rPr lang="en-US" sz="1600" spc="-5" dirty="0">
                <a:latin typeface="Times New Roman"/>
                <a:cs typeface="Times New Roman"/>
              </a:rPr>
              <a:t>series with </a:t>
            </a:r>
            <a:r>
              <a:rPr lang="en-US" sz="1600" dirty="0">
                <a:latin typeface="Times New Roman"/>
                <a:cs typeface="Times New Roman"/>
              </a:rPr>
              <a:t>the line, </a:t>
            </a:r>
            <a:r>
              <a:rPr lang="en-US" sz="1600" spc="-5" dirty="0">
                <a:latin typeface="Times New Roman"/>
                <a:cs typeface="Times New Roman"/>
              </a:rPr>
              <a:t>while shunt </a:t>
            </a:r>
            <a:r>
              <a:rPr lang="en-US" sz="1600" dirty="0">
                <a:latin typeface="Times New Roman"/>
                <a:cs typeface="Times New Roman"/>
              </a:rPr>
              <a:t> converter or </a:t>
            </a:r>
            <a:r>
              <a:rPr lang="en-US" sz="1600" spc="-5" dirty="0">
                <a:latin typeface="Times New Roman"/>
                <a:cs typeface="Times New Roman"/>
              </a:rPr>
              <a:t>Static </a:t>
            </a:r>
            <a:r>
              <a:rPr lang="en-US" sz="1600" dirty="0">
                <a:latin typeface="Times New Roman"/>
                <a:cs typeface="Times New Roman"/>
              </a:rPr>
              <a:t>Synchronous Compensator (STATCOM) is </a:t>
            </a:r>
            <a:r>
              <a:rPr lang="en-US" sz="1600" spc="-5" dirty="0">
                <a:latin typeface="Times New Roman"/>
                <a:cs typeface="Times New Roman"/>
              </a:rPr>
              <a:t>used </a:t>
            </a:r>
            <a:r>
              <a:rPr lang="en-US" sz="1600" dirty="0">
                <a:latin typeface="Times New Roman"/>
                <a:cs typeface="Times New Roman"/>
              </a:rPr>
              <a:t>to provide reactive power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 the </a:t>
            </a:r>
            <a:r>
              <a:rPr lang="en-US" sz="1600" spc="-5" dirty="0">
                <a:latin typeface="Times New Roman"/>
                <a:cs typeface="Times New Roman"/>
              </a:rPr>
              <a:t>ac system, </a:t>
            </a:r>
            <a:r>
              <a:rPr lang="en-US" sz="1600" dirty="0">
                <a:latin typeface="Times New Roman"/>
                <a:cs typeface="Times New Roman"/>
              </a:rPr>
              <a:t>beside </a:t>
            </a:r>
            <a:r>
              <a:rPr lang="en-US" sz="1600" spc="-5" dirty="0">
                <a:latin typeface="Times New Roman"/>
                <a:cs typeface="Times New Roman"/>
              </a:rPr>
              <a:t>that, </a:t>
            </a:r>
            <a:r>
              <a:rPr lang="en-US" sz="1600" dirty="0">
                <a:latin typeface="Times New Roman"/>
                <a:cs typeface="Times New Roman"/>
              </a:rPr>
              <a:t>it </a:t>
            </a:r>
            <a:r>
              <a:rPr lang="en-US" sz="1600" spc="-5" dirty="0">
                <a:latin typeface="Times New Roman"/>
                <a:cs typeface="Times New Roman"/>
              </a:rPr>
              <a:t>will provide </a:t>
            </a:r>
            <a:r>
              <a:rPr lang="en-US" sz="1600" dirty="0">
                <a:latin typeface="Times New Roman"/>
                <a:cs typeface="Times New Roman"/>
              </a:rPr>
              <a:t>the dc power </a:t>
            </a:r>
            <a:r>
              <a:rPr lang="en-US" sz="1600" spc="-5" dirty="0">
                <a:latin typeface="Times New Roman"/>
                <a:cs typeface="Times New Roman"/>
              </a:rPr>
              <a:t>required for </a:t>
            </a:r>
            <a:r>
              <a:rPr lang="en-US" sz="1600" dirty="0">
                <a:latin typeface="Times New Roman"/>
                <a:cs typeface="Times New Roman"/>
              </a:rPr>
              <a:t>both </a:t>
            </a:r>
            <a:r>
              <a:rPr lang="en-US" sz="1600" spc="-5" dirty="0">
                <a:latin typeface="Times New Roman"/>
                <a:cs typeface="Times New Roman"/>
              </a:rPr>
              <a:t>inverter.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Each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branch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consists</a:t>
            </a:r>
            <a:r>
              <a:rPr lang="en-US" sz="1600" dirty="0">
                <a:latin typeface="Times New Roman"/>
                <a:cs typeface="Times New Roman"/>
              </a:rPr>
              <a:t> of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transformer</a:t>
            </a:r>
            <a:r>
              <a:rPr lang="en-US" sz="1600" dirty="0">
                <a:latin typeface="Times New Roman"/>
                <a:cs typeface="Times New Roman"/>
              </a:rPr>
              <a:t> and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power</a:t>
            </a:r>
            <a:r>
              <a:rPr lang="en-US" sz="1600" spc="2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electronic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converter.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These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two</a:t>
            </a:r>
            <a:r>
              <a:rPr lang="en-US" sz="1600" spc="28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voltage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source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converters</a:t>
            </a:r>
            <a:r>
              <a:rPr lang="en-US" sz="1600" dirty="0">
                <a:latin typeface="Times New Roman"/>
                <a:cs typeface="Times New Roman"/>
              </a:rPr>
              <a:t> share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common</a:t>
            </a:r>
            <a:r>
              <a:rPr lang="en-US" sz="1600" dirty="0">
                <a:latin typeface="Times New Roman"/>
                <a:cs typeface="Times New Roman"/>
              </a:rPr>
              <a:t> dc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capacitor.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energy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storing</a:t>
            </a:r>
            <a:r>
              <a:rPr lang="en-US" sz="1600" spc="5" dirty="0">
                <a:latin typeface="Times New Roman"/>
                <a:cs typeface="Times New Roman"/>
              </a:rPr>
              <a:t> capacity of</a:t>
            </a:r>
            <a:r>
              <a:rPr lang="en-US" sz="1600" spc="1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this</a:t>
            </a:r>
            <a:r>
              <a:rPr lang="en-US" sz="1600" spc="3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dc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capacitor is generally small. Therefore, </a:t>
            </a:r>
            <a:r>
              <a:rPr lang="en-US" sz="1600" spc="-5" dirty="0">
                <a:latin typeface="Times New Roman"/>
                <a:cs typeface="Times New Roman"/>
              </a:rPr>
              <a:t>active power drawn </a:t>
            </a:r>
            <a:r>
              <a:rPr lang="en-US" sz="1600" spc="15" dirty="0">
                <a:latin typeface="Times New Roman"/>
                <a:cs typeface="Times New Roman"/>
              </a:rPr>
              <a:t>by </a:t>
            </a:r>
            <a:r>
              <a:rPr lang="en-US" sz="1600" dirty="0">
                <a:latin typeface="Times New Roman"/>
                <a:cs typeface="Times New Roman"/>
              </a:rPr>
              <a:t>the shunt converter </a:t>
            </a:r>
            <a:r>
              <a:rPr lang="en-US" sz="1600" spc="-5" dirty="0">
                <a:latin typeface="Times New Roman"/>
                <a:cs typeface="Times New Roman"/>
              </a:rPr>
              <a:t>should </a:t>
            </a:r>
            <a:r>
              <a:rPr lang="en-US" sz="1600" dirty="0">
                <a:latin typeface="Times New Roman"/>
                <a:cs typeface="Times New Roman"/>
              </a:rPr>
              <a:t>be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equal </a:t>
            </a:r>
            <a:r>
              <a:rPr lang="en-US" sz="1600" dirty="0">
                <a:latin typeface="Times New Roman"/>
                <a:cs typeface="Times New Roman"/>
              </a:rPr>
              <a:t>to the </a:t>
            </a:r>
            <a:r>
              <a:rPr lang="en-US" sz="1600" spc="-5" dirty="0">
                <a:latin typeface="Times New Roman"/>
                <a:cs typeface="Times New Roman"/>
              </a:rPr>
              <a:t>active power generated </a:t>
            </a:r>
            <a:r>
              <a:rPr lang="en-US" sz="1600" spc="10" dirty="0">
                <a:latin typeface="Times New Roman"/>
                <a:cs typeface="Times New Roman"/>
              </a:rPr>
              <a:t>by </a:t>
            </a:r>
            <a:r>
              <a:rPr lang="en-US" sz="1600" dirty="0">
                <a:latin typeface="Times New Roman"/>
                <a:cs typeface="Times New Roman"/>
              </a:rPr>
              <a:t>the series </a:t>
            </a:r>
            <a:r>
              <a:rPr lang="en-US" sz="1600" spc="-5" dirty="0">
                <a:latin typeface="Times New Roman"/>
                <a:cs typeface="Times New Roman"/>
              </a:rPr>
              <a:t>converter.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5" dirty="0">
                <a:latin typeface="Times New Roman"/>
                <a:cs typeface="Times New Roman"/>
              </a:rPr>
              <a:t>reactive power </a:t>
            </a:r>
            <a:r>
              <a:rPr lang="en-US" sz="1600" spc="5" dirty="0">
                <a:latin typeface="Times New Roman"/>
                <a:cs typeface="Times New Roman"/>
              </a:rPr>
              <a:t>in </a:t>
            </a:r>
            <a:r>
              <a:rPr lang="en-US" sz="1600" dirty="0">
                <a:latin typeface="Times New Roman"/>
                <a:cs typeface="Times New Roman"/>
              </a:rPr>
              <a:t>the shunt or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series converter </a:t>
            </a:r>
            <a:r>
              <a:rPr lang="en-US" sz="1600" dirty="0">
                <a:latin typeface="Times New Roman"/>
                <a:cs typeface="Times New Roman"/>
              </a:rPr>
              <a:t>can be chosen </a:t>
            </a:r>
            <a:r>
              <a:rPr lang="en-US" sz="1600" spc="-5" dirty="0">
                <a:latin typeface="Times New Roman"/>
                <a:cs typeface="Times New Roman"/>
              </a:rPr>
              <a:t>independently, </a:t>
            </a:r>
            <a:r>
              <a:rPr lang="en-US" sz="1600" spc="10" dirty="0">
                <a:latin typeface="Times New Roman"/>
                <a:cs typeface="Times New Roman"/>
              </a:rPr>
              <a:t>giving </a:t>
            </a:r>
            <a:r>
              <a:rPr lang="en-US" sz="1600" spc="-5" dirty="0">
                <a:latin typeface="Times New Roman"/>
                <a:cs typeface="Times New Roman"/>
              </a:rPr>
              <a:t>greater</a:t>
            </a:r>
            <a:r>
              <a:rPr lang="en-US" sz="1600" dirty="0">
                <a:latin typeface="Times New Roman"/>
                <a:cs typeface="Times New Roman"/>
              </a:rPr>
              <a:t> flexibility to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power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flow </a:t>
            </a:r>
            <a:r>
              <a:rPr lang="en-US" sz="1600" spc="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control.</a:t>
            </a:r>
            <a:r>
              <a:rPr lang="en-US" sz="1600" spc="1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coupling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transformer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is</a:t>
            </a:r>
            <a:r>
              <a:rPr lang="en-US" sz="1600" spc="17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used</a:t>
            </a:r>
            <a:r>
              <a:rPr lang="en-US" sz="1600" spc="1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16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connect</a:t>
            </a:r>
            <a:r>
              <a:rPr lang="en-US" sz="1600" spc="1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1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device</a:t>
            </a:r>
            <a:r>
              <a:rPr lang="en-US" sz="1600" spc="13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17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 </a:t>
            </a:r>
            <a:r>
              <a:rPr lang="en-US" sz="1600" spc="-10" dirty="0">
                <a:latin typeface="Times New Roman"/>
                <a:cs typeface="Times New Roman"/>
              </a:rPr>
              <a:t>system.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4046991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E5FB-6DBB-40B4-872B-89342C50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39CE-D33E-4BA0-97F0-095C43B1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lang="en-US" sz="1800" b="1" spc="-5" dirty="0">
                <a:latin typeface="Times New Roman"/>
                <a:cs typeface="Times New Roman"/>
              </a:rPr>
              <a:t>Thyristor-Switched</a:t>
            </a:r>
            <a:r>
              <a:rPr lang="en-US" sz="1800" b="1" spc="-7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Series</a:t>
            </a:r>
            <a:r>
              <a:rPr lang="en-US" sz="1800" b="1" spc="-3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Capacitor</a:t>
            </a:r>
            <a:r>
              <a:rPr lang="en-US" sz="1800" b="1" spc="-20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(TSSC)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basic element </a:t>
            </a:r>
            <a:r>
              <a:rPr lang="en-US" sz="1800" spc="10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TSSC </a:t>
            </a:r>
            <a:r>
              <a:rPr lang="en-US" sz="1800" dirty="0">
                <a:latin typeface="Times New Roman"/>
                <a:cs typeface="Times New Roman"/>
              </a:rPr>
              <a:t>is a </a:t>
            </a:r>
            <a:r>
              <a:rPr lang="en-US" sz="1800" spc="-5" dirty="0">
                <a:latin typeface="Times New Roman"/>
                <a:cs typeface="Times New Roman"/>
              </a:rPr>
              <a:t>capacitor shunted </a:t>
            </a:r>
            <a:r>
              <a:rPr lang="en-US" sz="1800" spc="15" dirty="0">
                <a:latin typeface="Times New Roman"/>
                <a:cs typeface="Times New Roman"/>
              </a:rPr>
              <a:t>by </a:t>
            </a:r>
            <a:r>
              <a:rPr lang="en-US" sz="1800" spc="-5" dirty="0">
                <a:latin typeface="Times New Roman"/>
                <a:cs typeface="Times New Roman"/>
              </a:rPr>
              <a:t>bypass </a:t>
            </a:r>
            <a:r>
              <a:rPr lang="en-US" sz="1800" dirty="0">
                <a:latin typeface="Times New Roman"/>
                <a:cs typeface="Times New Roman"/>
              </a:rPr>
              <a:t>valve. The capacitor is </a:t>
            </a:r>
            <a:r>
              <a:rPr lang="en-US" sz="1800" spc="-5" dirty="0">
                <a:latin typeface="Times New Roman"/>
                <a:cs typeface="Times New Roman"/>
              </a:rPr>
              <a:t>inserted </a:t>
            </a:r>
            <a:r>
              <a:rPr lang="en-US" sz="1800" dirty="0">
                <a:latin typeface="Times New Roman"/>
                <a:cs typeface="Times New Roman"/>
              </a:rPr>
              <a:t> into 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line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corresponding</a:t>
            </a:r>
            <a:r>
              <a:rPr lang="en-US" sz="1800" spc="-7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valve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turned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off,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otherwise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</a:t>
            </a:r>
            <a:r>
              <a:rPr lang="en-US" sz="1800" spc="5" dirty="0">
                <a:latin typeface="Times New Roman"/>
                <a:cs typeface="Times New Roman"/>
              </a:rPr>
              <a:t> is</a:t>
            </a:r>
            <a:r>
              <a:rPr lang="en-US" sz="1800" spc="-5" dirty="0">
                <a:latin typeface="Times New Roman"/>
                <a:cs typeface="Times New Roman"/>
              </a:rPr>
              <a:t> bypassed.</a:t>
            </a:r>
          </a:p>
          <a:p>
            <a:pPr marL="76200" marR="13970" algn="just">
              <a:lnSpc>
                <a:spcPct val="110000"/>
              </a:lnSpc>
            </a:pPr>
            <a:endParaRPr lang="en-US" sz="1800" spc="-5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endParaRPr lang="en-US" sz="1800" spc="-5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endParaRPr lang="en-US" sz="1800" spc="-5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endParaRPr lang="en-US" sz="1800" spc="-5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endParaRPr lang="en-US" sz="1800" spc="-5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</a:t>
            </a:r>
            <a:r>
              <a:rPr lang="en-US" sz="1800" dirty="0">
                <a:latin typeface="Times New Roman"/>
                <a:cs typeface="Times New Roman"/>
              </a:rPr>
              <a:t> valve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turned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off</a:t>
            </a:r>
            <a:r>
              <a:rPr lang="en-US" sz="1800" dirty="0">
                <a:latin typeface="Times New Roman"/>
                <a:cs typeface="Times New Roman"/>
              </a:rPr>
              <a:t> at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instance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when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current</a:t>
            </a:r>
            <a:r>
              <a:rPr lang="en-US" sz="1800" spc="5" dirty="0">
                <a:latin typeface="Times New Roman"/>
                <a:cs typeface="Times New Roman"/>
              </a:rPr>
              <a:t> crosses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zero.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Thus,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capacitor can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inserted </a:t>
            </a:r>
            <a:r>
              <a:rPr lang="en-US" sz="1800" dirty="0">
                <a:latin typeface="Times New Roman"/>
                <a:cs typeface="Times New Roman"/>
              </a:rPr>
              <a:t>into the line </a:t>
            </a:r>
            <a:r>
              <a:rPr lang="en-US" sz="1800" spc="10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the thyristor </a:t>
            </a:r>
            <a:r>
              <a:rPr lang="en-US" sz="1800" spc="-5" dirty="0">
                <a:latin typeface="Times New Roman"/>
                <a:cs typeface="Times New Roman"/>
              </a:rPr>
              <a:t>valve </a:t>
            </a:r>
            <a:r>
              <a:rPr lang="en-US" sz="1800" spc="5" dirty="0">
                <a:latin typeface="Times New Roman"/>
                <a:cs typeface="Times New Roman"/>
              </a:rPr>
              <a:t>only </a:t>
            </a:r>
            <a:r>
              <a:rPr lang="en-US" sz="1800" dirty="0">
                <a:latin typeface="Times New Roman"/>
                <a:cs typeface="Times New Roman"/>
              </a:rPr>
              <a:t>at the zero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crossings </a:t>
            </a:r>
            <a:r>
              <a:rPr lang="en-US" sz="1800" dirty="0">
                <a:latin typeface="Times New Roman"/>
                <a:cs typeface="Times New Roman"/>
              </a:rPr>
              <a:t>of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line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current.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On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other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hand,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thyristor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valve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should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turned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for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bypass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only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when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capacitor </a:t>
            </a:r>
            <a:r>
              <a:rPr lang="en-US" sz="1800" spc="-5" dirty="0">
                <a:latin typeface="Times New Roman"/>
                <a:cs typeface="Times New Roman"/>
              </a:rPr>
              <a:t>voltage </a:t>
            </a:r>
            <a:r>
              <a:rPr lang="en-US" sz="1800" dirty="0">
                <a:latin typeface="Times New Roman"/>
                <a:cs typeface="Times New Roman"/>
              </a:rPr>
              <a:t>is zero in order to </a:t>
            </a:r>
            <a:r>
              <a:rPr lang="en-US" sz="1800" spc="5" dirty="0">
                <a:latin typeface="Times New Roman"/>
                <a:cs typeface="Times New Roman"/>
              </a:rPr>
              <a:t>minimize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initial surge current </a:t>
            </a:r>
            <a:r>
              <a:rPr lang="en-US" sz="1800" dirty="0">
                <a:latin typeface="Times New Roman"/>
                <a:cs typeface="Times New Roman"/>
              </a:rPr>
              <a:t>in the valve,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corresponding circuit transient. </a:t>
            </a:r>
            <a:r>
              <a:rPr lang="en-US" sz="1800" dirty="0">
                <a:latin typeface="Times New Roman"/>
                <a:cs typeface="Times New Roman"/>
              </a:rPr>
              <a:t>This </a:t>
            </a:r>
            <a:r>
              <a:rPr lang="en-US" sz="1800" spc="-5" dirty="0">
                <a:latin typeface="Times New Roman"/>
                <a:cs typeface="Times New Roman"/>
              </a:rPr>
              <a:t>results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dirty="0">
                <a:latin typeface="Times New Roman"/>
                <a:cs typeface="Times New Roman"/>
              </a:rPr>
              <a:t>a possible delay up to one </a:t>
            </a:r>
            <a:r>
              <a:rPr lang="en-US" sz="1800" spc="-5" dirty="0">
                <a:latin typeface="Times New Roman"/>
                <a:cs typeface="Times New Roman"/>
              </a:rPr>
              <a:t>full cycle </a:t>
            </a:r>
            <a:r>
              <a:rPr lang="en-US" sz="1800" dirty="0">
                <a:latin typeface="Times New Roman"/>
                <a:cs typeface="Times New Roman"/>
              </a:rPr>
              <a:t>to turn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valve on. Therefore, if the capacitor is once </a:t>
            </a:r>
            <a:r>
              <a:rPr lang="en-US" sz="1800" spc="-5" dirty="0">
                <a:latin typeface="Times New Roman"/>
                <a:cs typeface="Times New Roman"/>
              </a:rPr>
              <a:t>inserted </a:t>
            </a:r>
            <a:r>
              <a:rPr lang="en-US" sz="1800" dirty="0">
                <a:latin typeface="Times New Roman"/>
                <a:cs typeface="Times New Roman"/>
              </a:rPr>
              <a:t>into the line, it </a:t>
            </a:r>
            <a:r>
              <a:rPr lang="en-US" sz="1800" spc="-5" dirty="0">
                <a:latin typeface="Times New Roman"/>
                <a:cs typeface="Times New Roman"/>
              </a:rPr>
              <a:t>will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charged </a:t>
            </a:r>
            <a:r>
              <a:rPr lang="en-US" sz="1800" spc="15" dirty="0">
                <a:latin typeface="Times New Roman"/>
                <a:cs typeface="Times New Roman"/>
              </a:rPr>
              <a:t>by </a:t>
            </a:r>
            <a:r>
              <a:rPr lang="en-US" sz="1800" dirty="0">
                <a:latin typeface="Times New Roman"/>
                <a:cs typeface="Times New Roman"/>
              </a:rPr>
              <a:t>the line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current from </a:t>
            </a:r>
            <a:r>
              <a:rPr lang="en-US" sz="1800" dirty="0">
                <a:latin typeface="Times New Roman"/>
                <a:cs typeface="Times New Roman"/>
              </a:rPr>
              <a:t>zero 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maximum during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first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half-cycle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discharged from </a:t>
            </a:r>
            <a:r>
              <a:rPr lang="en-US" sz="1800" dirty="0">
                <a:latin typeface="Times New Roman"/>
                <a:cs typeface="Times New Roman"/>
              </a:rPr>
              <a:t>maximum to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zero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during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5" dirty="0">
                <a:latin typeface="Times New Roman"/>
                <a:cs typeface="Times New Roman"/>
              </a:rPr>
              <a:t> successive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half-cycle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until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it can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be</a:t>
            </a:r>
            <a:r>
              <a:rPr lang="en-US" sz="1800" spc="-5" dirty="0">
                <a:latin typeface="Times New Roman"/>
                <a:cs typeface="Times New Roman"/>
              </a:rPr>
              <a:t> bypassed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again.</a:t>
            </a:r>
            <a:endParaRPr lang="en-US" sz="1800" dirty="0">
              <a:latin typeface="Times New Roman"/>
              <a:cs typeface="Times New Roman"/>
            </a:endParaRPr>
          </a:p>
          <a:p>
            <a:pPr marL="76200" marR="13970" algn="just">
              <a:lnSpc>
                <a:spcPct val="110000"/>
              </a:lnSpc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36F41C07-8A0E-4E55-88BA-4644780C69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537" y="2399227"/>
            <a:ext cx="5534925" cy="16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16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6E4D-312A-4CA9-8EDF-DCA5AB5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36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F8F7-7AF6-4E14-8252-8F6E3F03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Thyristor-Switched Series Capacitor </a:t>
            </a:r>
            <a:r>
              <a:rPr lang="en-US" sz="1800" dirty="0">
                <a:latin typeface="Times New Roman"/>
                <a:cs typeface="Times New Roman"/>
              </a:rPr>
              <a:t>is built </a:t>
            </a:r>
            <a:r>
              <a:rPr lang="en-US" sz="1800" spc="-5" dirty="0">
                <a:latin typeface="Times New Roman"/>
                <a:cs typeface="Times New Roman"/>
              </a:rPr>
              <a:t>from several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dirty="0">
                <a:latin typeface="Times New Roman"/>
                <a:cs typeface="Times New Roman"/>
              </a:rPr>
              <a:t>these basic elements </a:t>
            </a:r>
            <a:r>
              <a:rPr lang="en-US" sz="1800" spc="5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series. </a:t>
            </a:r>
            <a:r>
              <a:rPr lang="en-US" sz="1800" dirty="0">
                <a:latin typeface="Times New Roman"/>
                <a:cs typeface="Times New Roman"/>
              </a:rPr>
              <a:t> 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degree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series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compensation</a:t>
            </a:r>
            <a:r>
              <a:rPr lang="en-US" sz="1800" dirty="0">
                <a:latin typeface="Times New Roman"/>
                <a:cs typeface="Times New Roman"/>
              </a:rPr>
              <a:t> is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controlled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step-like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manner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10" dirty="0">
                <a:latin typeface="Times New Roman"/>
                <a:cs typeface="Times New Roman"/>
              </a:rPr>
              <a:t>by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increasing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decreasing the </a:t>
            </a:r>
            <a:r>
              <a:rPr lang="en-US" sz="1800" spc="-5" dirty="0">
                <a:latin typeface="Times New Roman"/>
                <a:cs typeface="Times New Roman"/>
              </a:rPr>
              <a:t>number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series </a:t>
            </a:r>
            <a:r>
              <a:rPr lang="en-US" sz="1800" dirty="0">
                <a:latin typeface="Times New Roman"/>
                <a:cs typeface="Times New Roman"/>
              </a:rPr>
              <a:t>capacitors </a:t>
            </a:r>
            <a:r>
              <a:rPr lang="en-US" sz="1800" spc="-5" dirty="0">
                <a:latin typeface="Times New Roman"/>
                <a:cs typeface="Times New Roman"/>
              </a:rPr>
              <a:t>inserted. </a:t>
            </a:r>
            <a:r>
              <a:rPr lang="en-US" sz="1800" dirty="0">
                <a:latin typeface="Times New Roman"/>
                <a:cs typeface="Times New Roman"/>
              </a:rPr>
              <a:t>Thus, a TSSC can </a:t>
            </a:r>
            <a:r>
              <a:rPr lang="en-US" sz="1800" spc="5" dirty="0">
                <a:latin typeface="Times New Roman"/>
                <a:cs typeface="Times New Roman"/>
              </a:rPr>
              <a:t>only </a:t>
            </a:r>
            <a:r>
              <a:rPr lang="en-US" sz="1800" dirty="0">
                <a:latin typeface="Times New Roman"/>
                <a:cs typeface="Times New Roman"/>
              </a:rPr>
              <a:t>provide </a:t>
            </a:r>
            <a:r>
              <a:rPr lang="en-US" sz="1800" spc="-5" dirty="0">
                <a:latin typeface="Times New Roman"/>
                <a:cs typeface="Times New Roman"/>
              </a:rPr>
              <a:t>discrete </a:t>
            </a:r>
            <a:r>
              <a:rPr lang="en-US" sz="1800" dirty="0">
                <a:latin typeface="Times New Roman"/>
                <a:cs typeface="Times New Roman"/>
              </a:rPr>
              <a:t> capacitor </a:t>
            </a:r>
            <a:r>
              <a:rPr lang="en-US" sz="1800" spc="-5" dirty="0">
                <a:latin typeface="Times New Roman"/>
                <a:cs typeface="Times New Roman"/>
              </a:rPr>
              <a:t>values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series compensation. A</a:t>
            </a:r>
            <a:r>
              <a:rPr lang="en-US" sz="1800" spc="3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TSSC can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applied for power flow </a:t>
            </a:r>
            <a:r>
              <a:rPr lang="en-US" sz="1800" dirty="0">
                <a:latin typeface="Times New Roman"/>
                <a:cs typeface="Times New Roman"/>
              </a:rPr>
              <a:t>control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for </a:t>
            </a:r>
            <a:r>
              <a:rPr lang="en-US" sz="1800" dirty="0">
                <a:latin typeface="Times New Roman"/>
                <a:cs typeface="Times New Roman"/>
              </a:rPr>
              <a:t>damping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power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oscillations.</a:t>
            </a:r>
          </a:p>
          <a:p>
            <a:endParaRPr lang="en-US" sz="1800" spc="-5" dirty="0">
              <a:latin typeface="Times New Roman"/>
              <a:cs typeface="Times New Roman"/>
            </a:endParaRPr>
          </a:p>
          <a:p>
            <a:endParaRPr lang="en-US" sz="1800" spc="-5" dirty="0">
              <a:latin typeface="Times New Roman"/>
              <a:cs typeface="Times New Roman"/>
            </a:endParaRPr>
          </a:p>
          <a:p>
            <a:endParaRPr lang="en-US" sz="1800" spc="-5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spc="-5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IN" sz="1800" spc="-5" dirty="0">
                <a:latin typeface="Times New Roman"/>
                <a:cs typeface="Times New Roman"/>
              </a:rPr>
              <a:t>                                                       Thyristor-Switched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Series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5" dirty="0">
                <a:latin typeface="Times New Roman"/>
                <a:cs typeface="Times New Roman"/>
              </a:rPr>
              <a:t>Capacitor</a:t>
            </a:r>
            <a:endParaRPr lang="en-IN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IN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778E58B3-E7A7-43F7-817D-D13B70038ED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1629" y="1973610"/>
            <a:ext cx="4256554" cy="11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13191</Words>
  <Application>Microsoft Office PowerPoint</Application>
  <PresentationFormat>Widescreen</PresentationFormat>
  <Paragraphs>479</Paragraphs>
  <Slides>93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Calibri</vt:lpstr>
      <vt:lpstr>Calibri Light</vt:lpstr>
      <vt:lpstr>Cambria</vt:lpstr>
      <vt:lpstr>Cambria Math</vt:lpstr>
      <vt:lpstr>Courier New</vt:lpstr>
      <vt:lpstr>Sylfaen</vt:lpstr>
      <vt:lpstr>Symbol</vt:lpstr>
      <vt:lpstr>Times New Roman</vt:lpstr>
      <vt:lpstr>Wingdings</vt:lpstr>
      <vt:lpstr>Office Theme</vt:lpstr>
      <vt:lpstr>   POWER SYSTEM OPERATION AND CONTROL By Subhashree Barik DEPARTMENT OF ELECTRICAL ENGINEERING  Sophitorium Engineering College , Baniatangi , Khordha , Odisha , pin -752060   </vt:lpstr>
      <vt:lpstr>STRUCTURE OF POWER SYSTEMS</vt:lpstr>
      <vt:lpstr>PowerPoint Presentation</vt:lpstr>
      <vt:lpstr>SCADA SYSTEM-</vt:lpstr>
      <vt:lpstr>PowerPoint Presentation</vt:lpstr>
      <vt:lpstr>PowerPoint Presentation</vt:lpstr>
      <vt:lpstr>PowerPoint Presentation</vt:lpstr>
      <vt:lpstr>ENERGY MANAGEMENT SYSTEM (EMS) &amp; REAL TIME COMPUTER-CONTROL-  </vt:lpstr>
      <vt:lpstr>PowerPoint Presentation</vt:lpstr>
      <vt:lpstr>LEVEL DECOMPOSITION IN POWER SYSTEM- </vt:lpstr>
      <vt:lpstr>PowerPoint Presentation</vt:lpstr>
      <vt:lpstr>PowerPoint Presentation</vt:lpstr>
      <vt:lpstr>VARIOUS OPERATIONAL STAGES OF POWER SYSTEM</vt:lpstr>
      <vt:lpstr>POWER SYSTEM VOLTAGE STABILITY</vt:lpstr>
      <vt:lpstr>PowerPoint Presentation</vt:lpstr>
      <vt:lpstr>UNIT-II UNIT COMMITMENT- </vt:lpstr>
      <vt:lpstr>INPUT-OUTPUT CHARACTERISTICS OF THERMAL PLANTS-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INCREMENTAL TRANSMISSION LOSS, TRANSMISSION LOSS FORMULA  (WITHOUT DERIVATION)</vt:lpstr>
      <vt:lpstr>PowerPoint Presentation</vt:lpstr>
      <vt:lpstr>HYDROTHERMAL SCHEDULING LONG AND SHORT TERMS-</vt:lpstr>
      <vt:lpstr>PowerPoint Presentation</vt:lpstr>
      <vt:lpstr>PowerPoint Presentation</vt:lpstr>
      <vt:lpstr>PowerPoint Presentation</vt:lpstr>
      <vt:lpstr>PowerPoint Presentation</vt:lpstr>
      <vt:lpstr>UNIT-III CONCEPT OF LOAD FREQUENCY CONTROL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DIAGRAM REPRESENTATION OF SINGLE AREA SYSTEM  </vt:lpstr>
      <vt:lpstr>PowerPoint Presentation</vt:lpstr>
      <vt:lpstr>STATIC PERFORMANCE OF SPEED GOVERNOR</vt:lpstr>
      <vt:lpstr>PowerPoint Presentation</vt:lpstr>
      <vt:lpstr>PowerPoint Presentation</vt:lpstr>
      <vt:lpstr>PowerPoint Presentation</vt:lpstr>
      <vt:lpstr>PowerPoint Presentation</vt:lpstr>
      <vt:lpstr>PROPORTIONAL PLUS INTEGRAL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UNIT-IV AUTOMATIC VOLTAGE CONTROL Schematic diagram and block diagram representation  </vt:lpstr>
      <vt:lpstr>PowerPoint Presentation</vt:lpstr>
      <vt:lpstr>DIFFERENT TYPES OF EXCITATION SYSTEMS &amp; THEIR CONTROLLERS-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UNIT-V STATE ESTIMATION-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POWER SYSTEMS</dc:title>
  <dc:creator>Subhashree barik</dc:creator>
  <cp:lastModifiedBy>Subhashree barik</cp:lastModifiedBy>
  <cp:revision>72</cp:revision>
  <dcterms:created xsi:type="dcterms:W3CDTF">2021-07-05T09:10:08Z</dcterms:created>
  <dcterms:modified xsi:type="dcterms:W3CDTF">2021-07-14T06:14:51Z</dcterms:modified>
</cp:coreProperties>
</file>